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976" r:id="rId2"/>
    <p:sldId id="988" r:id="rId3"/>
    <p:sldId id="1191" r:id="rId4"/>
    <p:sldId id="1194" r:id="rId5"/>
    <p:sldId id="1561" r:id="rId6"/>
    <p:sldId id="1299" r:id="rId7"/>
    <p:sldId id="1562" r:id="rId8"/>
    <p:sldId id="1568" r:id="rId9"/>
    <p:sldId id="1569" r:id="rId10"/>
    <p:sldId id="1571" r:id="rId11"/>
    <p:sldId id="1572" r:id="rId12"/>
    <p:sldId id="1573" r:id="rId13"/>
    <p:sldId id="1577" r:id="rId14"/>
    <p:sldId id="1597" r:id="rId15"/>
    <p:sldId id="1578" r:id="rId16"/>
    <p:sldId id="1580" r:id="rId17"/>
    <p:sldId id="1581" r:id="rId18"/>
    <p:sldId id="1598" r:id="rId19"/>
    <p:sldId id="1599" r:id="rId20"/>
    <p:sldId id="1582" r:id="rId21"/>
    <p:sldId id="1583" r:id="rId22"/>
    <p:sldId id="1584" r:id="rId23"/>
    <p:sldId id="1585" r:id="rId24"/>
    <p:sldId id="1570" r:id="rId25"/>
    <p:sldId id="1586" r:id="rId26"/>
    <p:sldId id="1587" r:id="rId27"/>
    <p:sldId id="1588" r:id="rId28"/>
    <p:sldId id="1589" r:id="rId29"/>
    <p:sldId id="1591" r:id="rId30"/>
    <p:sldId id="1592" r:id="rId31"/>
    <p:sldId id="1593" r:id="rId32"/>
    <p:sldId id="1594" r:id="rId33"/>
    <p:sldId id="1595" r:id="rId34"/>
    <p:sldId id="1596" r:id="rId35"/>
    <p:sldId id="1174" r:id="rId36"/>
  </p:sldIdLst>
  <p:sldSz cx="12801600" cy="7200900"/>
  <p:notesSz cx="6735763" cy="9866313"/>
  <p:defaultTextStyle>
    <a:defPPr>
      <a:defRPr lang="en-US"/>
    </a:defPPr>
    <a:lvl1pPr algn="l" rtl="0" eaLnBrk="0" fontAlgn="base" hangingPunct="0">
      <a:lnSpc>
        <a:spcPct val="8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72135" algn="l" rtl="0" eaLnBrk="0" fontAlgn="base" hangingPunct="0">
      <a:lnSpc>
        <a:spcPct val="8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3635" algn="l" rtl="0" eaLnBrk="0" fontAlgn="base" hangingPunct="0">
      <a:lnSpc>
        <a:spcPct val="8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5770" algn="l" rtl="0" eaLnBrk="0" fontAlgn="base" hangingPunct="0">
      <a:lnSpc>
        <a:spcPct val="8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7270" algn="l" rtl="0" eaLnBrk="0" fontAlgn="base" hangingPunct="0">
      <a:lnSpc>
        <a:spcPct val="8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9405" algn="l" defTabSz="1143635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3431540" algn="l" defTabSz="1143635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4003040" algn="l" defTabSz="1143635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4575175" algn="l" defTabSz="1143635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1">
          <p15:clr>
            <a:srgbClr val="A4A3A4"/>
          </p15:clr>
        </p15:guide>
        <p15:guide id="2" pos="4032">
          <p15:clr>
            <a:srgbClr val="A4A3A4"/>
          </p15:clr>
        </p15:guide>
        <p15:guide id="3" orient="horz" pos="263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80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d Chen" initials="NC" lastIdx="1" clrIdx="0">
    <p:extLst>
      <p:ext uri="{19B8F6BF-5375-455C-9EA6-DF929625EA0E}">
        <p15:presenceInfo xmlns:p15="http://schemas.microsoft.com/office/powerpoint/2012/main" userId="Ned Ch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CE7DA"/>
    <a:srgbClr val="F5F1E7"/>
    <a:srgbClr val="FF9900"/>
    <a:srgbClr val="FFF5D1"/>
    <a:srgbClr val="FF2980"/>
    <a:srgbClr val="A7E9FF"/>
    <a:srgbClr val="000000"/>
    <a:srgbClr val="CCFFCC"/>
    <a:srgbClr val="FFC1DA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21" autoAdjust="0"/>
    <p:restoredTop sz="78082" autoAdjust="0"/>
  </p:normalViewPr>
  <p:slideViewPr>
    <p:cSldViewPr snapToGrid="0">
      <p:cViewPr varScale="1">
        <p:scale>
          <a:sx n="108" d="100"/>
          <a:sy n="108" d="100"/>
        </p:scale>
        <p:origin x="186" y="156"/>
      </p:cViewPr>
      <p:guideLst>
        <p:guide orient="horz" pos="2321"/>
        <p:guide pos="4032"/>
        <p:guide orient="horz" pos="26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-3000" y="-72"/>
      </p:cViewPr>
      <p:guideLst>
        <p:guide orient="horz" pos="3180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663" y="747713"/>
            <a:ext cx="6550025" cy="36845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407" y="4685831"/>
            <a:ext cx="4938950" cy="4440175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vert="horz" wrap="square" lIns="94551" tIns="46447" rIns="94551" bIns="46447" numCol="1" anchor="t" anchorCtr="0" compatLnSpc="1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微软雅黑 Light" pitchFamily="34" charset="-122"/>
        <a:ea typeface="+mn-ea"/>
        <a:cs typeface="+mn-cs"/>
      </a:defRPr>
    </a:lvl1pPr>
    <a:lvl2pPr marL="572135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微软雅黑 Light" pitchFamily="34" charset="-122"/>
        <a:ea typeface="+mn-ea"/>
        <a:cs typeface="+mn-cs"/>
      </a:defRPr>
    </a:lvl2pPr>
    <a:lvl3pPr marL="1143635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微软雅黑 Light" pitchFamily="34" charset="-122"/>
        <a:ea typeface="+mn-ea"/>
        <a:cs typeface="+mn-cs"/>
      </a:defRPr>
    </a:lvl3pPr>
    <a:lvl4pPr marL="171577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微软雅黑 Light" pitchFamily="34" charset="-122"/>
        <a:ea typeface="+mn-ea"/>
        <a:cs typeface="+mn-cs"/>
      </a:defRPr>
    </a:lvl4pPr>
    <a:lvl5pPr marL="228727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微软雅黑 Light" pitchFamily="34" charset="-122"/>
        <a:ea typeface="+mn-ea"/>
        <a:cs typeface="+mn-cs"/>
      </a:defRPr>
    </a:lvl5pPr>
    <a:lvl6pPr marL="2859405" algn="l" defTabSz="114363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31540" algn="l" defTabSz="114363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3040" algn="l" defTabSz="114363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5175" algn="l" defTabSz="114363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70046" cy="780098"/>
          </a:xfrm>
        </p:spPr>
        <p:txBody>
          <a:bodyPr anchor="ctr"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30" y="1258493"/>
            <a:ext cx="11321916" cy="5081348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2400" b="0">
                <a:solidFill>
                  <a:schemeClr val="accent5">
                    <a:lumMod val="25000"/>
                  </a:schemeClr>
                </a:solidFill>
                <a:latin typeface="微软雅黑 Light" pitchFamily="34" charset="-122"/>
                <a:ea typeface="微软雅黑 Light" pitchFamily="34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3355" y="1258493"/>
            <a:ext cx="12023724" cy="5230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3185" tIns="55601" rIns="113185" bIns="55601" numCol="1" anchor="t" anchorCtr="0" compatLnSpc="1"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30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801600" cy="78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3185" tIns="55601" rIns="113185" bIns="55601" numCol="1" anchor="ctr" anchorCtr="0" compatLnSpc="1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31" name="Text Box 102"/>
          <p:cNvSpPr txBox="1">
            <a:spLocks noChangeArrowheads="1"/>
          </p:cNvSpPr>
          <p:nvPr/>
        </p:nvSpPr>
        <p:spPr bwMode="auto">
          <a:xfrm>
            <a:off x="1" y="6962290"/>
            <a:ext cx="4511676" cy="238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376" tIns="57188" rIns="114376" bIns="57188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1000" dirty="0">
                <a:latin typeface="微软雅黑 Light" pitchFamily="34" charset="-122"/>
                <a:ea typeface="微软雅黑 Light" pitchFamily="34" charset="-122"/>
              </a:rPr>
              <a:t>Copyright © 2017 </a:t>
            </a:r>
            <a:r>
              <a:rPr lang="en-US" altLang="zh-CN" sz="1000" dirty="0" err="1">
                <a:latin typeface="微软雅黑 Light" pitchFamily="34" charset="-122"/>
                <a:ea typeface="微软雅黑 Light" pitchFamily="34" charset="-122"/>
              </a:rPr>
              <a:t>PowerLong</a:t>
            </a:r>
            <a:r>
              <a:rPr lang="en-US" altLang="zh-CN" sz="1000" dirty="0">
                <a:latin typeface="微软雅黑 Light" pitchFamily="34" charset="-122"/>
                <a:ea typeface="微软雅黑 Light" pitchFamily="34" charset="-122"/>
              </a:rPr>
              <a:t> </a:t>
            </a:r>
            <a:r>
              <a:rPr lang="en-US" altLang="zh-CN" sz="1000" baseline="0" dirty="0">
                <a:latin typeface="微软雅黑 Light" pitchFamily="34" charset="-122"/>
                <a:ea typeface="微软雅黑 Light" pitchFamily="34" charset="-122"/>
              </a:rPr>
              <a:t>Group</a:t>
            </a:r>
            <a:r>
              <a:rPr lang="en-US" altLang="zh-CN" sz="1000" dirty="0">
                <a:latin typeface="微软雅黑 Light" pitchFamily="34" charset="-122"/>
                <a:ea typeface="微软雅黑 Light" pitchFamily="34" charset="-122"/>
              </a:rPr>
              <a:t> All Rights Reserved.</a:t>
            </a:r>
          </a:p>
        </p:txBody>
      </p:sp>
      <p:sp>
        <p:nvSpPr>
          <p:cNvPr id="1032" name="AcnSubjectTitle_ID_1158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415611" y="1491860"/>
            <a:ext cx="9779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n-US" altLang="zh-CN" sz="2100" b="1" dirty="0">
                <a:latin typeface="微软雅黑 Light" pitchFamily="34" charset="-122"/>
                <a:ea typeface="微软雅黑 Light" pitchFamily="34" charset="-122"/>
              </a:rPr>
              <a:t>Subject Title</a:t>
            </a:r>
          </a:p>
        </p:txBody>
      </p:sp>
      <p:pic>
        <p:nvPicPr>
          <p:cNvPr id="1026" name="Picture 2" descr="https://timgsa.baidu.com/timg?image&amp;quality=80&amp;size=b9999_10000&amp;sec=1491293231784&amp;di=35638c0fe982815034054207fa112109&amp;imgtype=0&amp;src=http%3A%2F%2Fimg.brandcn.com%2FEditor%2FImages%2F201406%2F2014062509540918693344271.jp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5" t="22968" r="21419" b="26124"/>
          <a:stretch>
            <a:fillRect/>
          </a:stretch>
        </p:blipFill>
        <p:spPr bwMode="auto">
          <a:xfrm>
            <a:off x="11556001" y="64801"/>
            <a:ext cx="1173600" cy="46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4"/>
          <p:cNvSpPr txBox="1"/>
          <p:nvPr userDrawn="1"/>
        </p:nvSpPr>
        <p:spPr>
          <a:xfrm>
            <a:off x="12344456" y="6830460"/>
            <a:ext cx="457145" cy="3704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72135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635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715770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287270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859405" algn="l" defTabSz="1143635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3431540" algn="l" defTabSz="1143635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4003040" algn="l" defTabSz="1143635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4575175" algn="l" defTabSz="1143635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482E47A7-0AE8-45A1-87F8-740468CFE37E}" type="slidenum">
              <a:rPr lang="en-GB" smtClean="0">
                <a:latin typeface="微软雅黑 Light" pitchFamily="34" charset="-122"/>
              </a:rPr>
              <a:t>‹#›</a:t>
            </a:fld>
            <a:endParaRPr lang="en-GB" dirty="0">
              <a:latin typeface="微软雅黑 Light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>
              <a:lumMod val="50000"/>
            </a:schemeClr>
          </a:solidFill>
          <a:latin typeface="微软雅黑 Light" pitchFamily="34" charset="-122"/>
          <a:ea typeface="微软雅黑 Light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</a:defRPr>
      </a:lvl5pPr>
      <a:lvl6pPr marL="572135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</a:defRPr>
      </a:lvl6pPr>
      <a:lvl7pPr marL="1143635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</a:defRPr>
      </a:lvl7pPr>
      <a:lvl8pPr marL="171577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</a:defRPr>
      </a:lvl8pPr>
      <a:lvl9pPr marL="228727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224155" indent="-22415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accent1">
              <a:lumMod val="50000"/>
            </a:schemeClr>
          </a:solidFill>
          <a:latin typeface="微软雅黑 Light" pitchFamily="34" charset="-122"/>
          <a:ea typeface="微软雅黑 Light" pitchFamily="34" charset="-122"/>
          <a:cs typeface="+mn-cs"/>
        </a:defRPr>
      </a:lvl1pPr>
      <a:lvl2pPr marL="1028700" indent="-35750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accent1">
              <a:lumMod val="50000"/>
            </a:schemeClr>
          </a:solidFill>
          <a:latin typeface="微软雅黑 Light" pitchFamily="34" charset="-122"/>
          <a:ea typeface="微软雅黑 Light" pitchFamily="34" charset="-122"/>
        </a:defRPr>
      </a:lvl2pPr>
      <a:lvl3pPr marL="153924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100">
          <a:solidFill>
            <a:schemeClr val="accent1">
              <a:lumMod val="50000"/>
            </a:schemeClr>
          </a:solidFill>
          <a:latin typeface="微软雅黑 Light" pitchFamily="34" charset="-122"/>
          <a:ea typeface="微软雅黑 Light" pitchFamily="34" charset="-122"/>
        </a:defRPr>
      </a:lvl3pPr>
      <a:lvl4pPr marL="2049145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100">
          <a:solidFill>
            <a:schemeClr val="accent1">
              <a:lumMod val="50000"/>
            </a:schemeClr>
          </a:solidFill>
          <a:latin typeface="微软雅黑 Light" pitchFamily="34" charset="-122"/>
          <a:ea typeface="微软雅黑 Light" pitchFamily="34" charset="-122"/>
        </a:defRPr>
      </a:lvl4pPr>
      <a:lvl5pPr marL="2573655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100">
          <a:solidFill>
            <a:schemeClr val="accent1">
              <a:lumMod val="50000"/>
            </a:schemeClr>
          </a:solidFill>
          <a:latin typeface="微软雅黑 Light" pitchFamily="34" charset="-122"/>
          <a:ea typeface="微软雅黑 Light" pitchFamily="34" charset="-122"/>
        </a:defRPr>
      </a:lvl5pPr>
      <a:lvl6pPr marL="3145155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371729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4289425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4860925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4363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2135" algn="l" defTabSz="114363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635" algn="l" defTabSz="114363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15770" algn="l" defTabSz="114363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87270" algn="l" defTabSz="114363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59405" algn="l" defTabSz="114363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31540" algn="l" defTabSz="114363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03040" algn="l" defTabSz="114363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75175" algn="l" defTabSz="114363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919369"/>
            <a:ext cx="12801600" cy="780098"/>
          </a:xfrm>
        </p:spPr>
        <p:txBody>
          <a:bodyPr/>
          <a:lstStyle/>
          <a:p>
            <a:r>
              <a:rPr lang="zh-CN" altLang="en-US" sz="3600" dirty="0">
                <a:solidFill>
                  <a:sysClr val="windowText" lastClr="000000"/>
                </a:solidFill>
              </a:rPr>
              <a:t>财务资金计划平台</a:t>
            </a:r>
            <a:r>
              <a:rPr lang="en-US" altLang="zh-CN" sz="3600" dirty="0">
                <a:solidFill>
                  <a:sysClr val="windowText" lastClr="000000"/>
                </a:solidFill>
              </a:rPr>
              <a:t>【</a:t>
            </a:r>
            <a:r>
              <a:rPr lang="zh-CN" altLang="en-US" sz="3600" dirty="0">
                <a:solidFill>
                  <a:sysClr val="windowText" lastClr="000000"/>
                </a:solidFill>
              </a:rPr>
              <a:t>培训材料</a:t>
            </a:r>
            <a:r>
              <a:rPr lang="en-US" altLang="zh-CN" sz="3600" dirty="0">
                <a:solidFill>
                  <a:sysClr val="windowText" lastClr="000000"/>
                </a:solidFill>
              </a:rPr>
              <a:t>】</a:t>
            </a:r>
            <a:endParaRPr lang="en-US" sz="2000" dirty="0">
              <a:solidFill>
                <a:sysClr val="windowText" lastClr="000000"/>
              </a:solidFill>
            </a:endParaRPr>
          </a:p>
        </p:txBody>
      </p:sp>
      <p:cxnSp>
        <p:nvCxnSpPr>
          <p:cNvPr id="17" name="直接连接符 16"/>
          <p:cNvCxnSpPr/>
          <p:nvPr/>
        </p:nvCxnSpPr>
        <p:spPr bwMode="auto">
          <a:xfrm>
            <a:off x="0" y="3942826"/>
            <a:ext cx="10763075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矩形 17"/>
          <p:cNvSpPr/>
          <p:nvPr/>
        </p:nvSpPr>
        <p:spPr>
          <a:xfrm>
            <a:off x="120701" y="3590320"/>
            <a:ext cx="27655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ysClr val="windowText" lastClr="000000"/>
                </a:solidFill>
                <a:latin typeface="微软雅黑 Light" pitchFamily="34" charset="-122"/>
                <a:ea typeface="微软雅黑 Light" pitchFamily="34" charset="-122"/>
              </a:rPr>
              <a:t>2018.12 </a:t>
            </a:r>
            <a:r>
              <a:rPr lang="zh-CN" altLang="en-US" sz="2000" dirty="0">
                <a:solidFill>
                  <a:sysClr val="windowText" lastClr="000000"/>
                </a:solidFill>
                <a:latin typeface="微软雅黑 Light" pitchFamily="34" charset="-122"/>
                <a:ea typeface="微软雅黑 Light" pitchFamily="34" charset="-122"/>
              </a:rPr>
              <a:t>总裁办信息部</a:t>
            </a:r>
            <a:endParaRPr lang="en-US" sz="2000" dirty="0">
              <a:latin typeface="微软雅黑 Light" pitchFamily="34" charset="-122"/>
              <a:ea typeface="微软雅黑 Light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/>
              <a:t>1.2 </a:t>
            </a:r>
            <a:r>
              <a:rPr lang="zh-CN" altLang="en-US" dirty="0"/>
              <a:t>新增/调剂预算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7F21D50-807F-4785-B3D2-94324E2C70E8}"/>
              </a:ext>
            </a:extLst>
          </p:cNvPr>
          <p:cNvSpPr txBox="1"/>
          <p:nvPr/>
        </p:nvSpPr>
        <p:spPr>
          <a:xfrm>
            <a:off x="255182" y="967563"/>
            <a:ext cx="11302409" cy="914400"/>
          </a:xfrm>
          <a:prstGeom prst="rect">
            <a:avLst/>
          </a:prstGeom>
          <a:noFill/>
        </p:spPr>
        <p:txBody>
          <a:bodyPr wrap="none" lIns="96105" tIns="48052" rIns="96105" bIns="48052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网批路径：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/>
              <a:t>宝龙地产</a:t>
            </a:r>
            <a:r>
              <a:rPr lang="en-US" altLang="zh-CN" sz="1600" dirty="0"/>
              <a:t>/</a:t>
            </a:r>
            <a:r>
              <a:rPr lang="zh-CN" altLang="en-US" sz="1600" dirty="0"/>
              <a:t>地产</a:t>
            </a:r>
            <a:r>
              <a:rPr lang="en-US" altLang="zh-CN" sz="1600" dirty="0"/>
              <a:t>/05-</a:t>
            </a:r>
            <a:r>
              <a:rPr lang="zh-CN" altLang="en-US" sz="1600" dirty="0"/>
              <a:t>财务管理</a:t>
            </a:r>
            <a:r>
              <a:rPr lang="en-US" altLang="zh-CN" sz="1600" dirty="0"/>
              <a:t>/</a:t>
            </a:r>
            <a:r>
              <a:rPr lang="zh-CN" altLang="en-US" sz="1600" dirty="0"/>
              <a:t>预算管理</a:t>
            </a:r>
            <a:r>
              <a:rPr lang="en-US" altLang="zh-CN" sz="1600" dirty="0"/>
              <a:t>/</a:t>
            </a:r>
            <a:r>
              <a:rPr lang="zh-CN" altLang="en-US" sz="1600" dirty="0"/>
              <a:t>地产公司月预算外支出申请表</a:t>
            </a:r>
            <a:r>
              <a:rPr lang="en-US" altLang="zh-CN" sz="1600" dirty="0"/>
              <a:t>(</a:t>
            </a:r>
            <a:r>
              <a:rPr lang="zh-CN" altLang="en-US" sz="1600" dirty="0"/>
              <a:t>地产公司资金支付</a:t>
            </a:r>
            <a:r>
              <a:rPr lang="en-US" altLang="zh-CN" sz="1600" dirty="0"/>
              <a:t>)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</p:txBody>
      </p:sp>
      <p:pic>
        <p:nvPicPr>
          <p:cNvPr id="2050" name="图片 20">
            <a:extLst>
              <a:ext uri="{FF2B5EF4-FFF2-40B4-BE49-F238E27FC236}">
                <a16:creationId xmlns:a16="http://schemas.microsoft.com/office/drawing/2014/main" id="{3EC8CCA3-16C6-4A7F-9EEE-BA21D21B1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81" y="1881963"/>
            <a:ext cx="7842313" cy="4906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D612E55B-B9EC-4EF1-BECA-BE1F2F50700B}"/>
              </a:ext>
            </a:extLst>
          </p:cNvPr>
          <p:cNvSpPr/>
          <p:nvPr/>
        </p:nvSpPr>
        <p:spPr bwMode="auto">
          <a:xfrm>
            <a:off x="477983" y="3600450"/>
            <a:ext cx="3065318" cy="181841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标注 5">
            <a:extLst>
              <a:ext uri="{FF2B5EF4-FFF2-40B4-BE49-F238E27FC236}">
                <a16:creationId xmlns:a16="http://schemas.microsoft.com/office/drawing/2014/main" id="{77845DE7-4FB1-49D8-9788-BA361C37FD2A}"/>
              </a:ext>
            </a:extLst>
          </p:cNvPr>
          <p:cNvSpPr/>
          <p:nvPr/>
        </p:nvSpPr>
        <p:spPr bwMode="auto">
          <a:xfrm>
            <a:off x="7458842" y="3196157"/>
            <a:ext cx="5507858" cy="1528243"/>
          </a:xfrm>
          <a:prstGeom prst="wedgeRectCallout">
            <a:avLst>
              <a:gd name="adj1" fmla="val -125399"/>
              <a:gd name="adj2" fmla="val -14343"/>
            </a:avLst>
          </a:prstGeom>
          <a:solidFill>
            <a:schemeClr val="accent1">
              <a:lumMod val="20000"/>
              <a:lumOff val="80000"/>
            </a:schemeClr>
          </a:solidFill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 Light" pitchFamily="34" charset="-122"/>
                <a:ea typeface="微软雅黑 Light" pitchFamily="34" charset="-122"/>
              </a:rPr>
              <a:t>共分为</a:t>
            </a:r>
            <a:r>
              <a:rPr lang="en-US" altLang="zh-CN" sz="1400" dirty="0">
                <a:latin typeface="微软雅黑 Light" pitchFamily="34" charset="-122"/>
                <a:ea typeface="微软雅黑 Light" pitchFamily="34" charset="-122"/>
              </a:rPr>
              <a:t>3</a:t>
            </a:r>
            <a:r>
              <a:rPr lang="zh-CN" altLang="en-US" sz="1400" dirty="0">
                <a:latin typeface="微软雅黑 Light" pitchFamily="34" charset="-122"/>
                <a:ea typeface="微软雅黑 Light" pitchFamily="34" charset="-122"/>
              </a:rPr>
              <a:t>种预算外新增资金方式：</a:t>
            </a:r>
            <a:endParaRPr lang="en-US" altLang="zh-CN" sz="1400" dirty="0">
              <a:latin typeface="微软雅黑 Light" pitchFamily="34" charset="-122"/>
              <a:ea typeface="微软雅黑 Light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微软雅黑 Light" pitchFamily="34" charset="-122"/>
                <a:ea typeface="微软雅黑 Light" pitchFamily="34" charset="-122"/>
              </a:rPr>
              <a:t>1</a:t>
            </a:r>
            <a:r>
              <a:rPr lang="zh-CN" altLang="en-US" sz="1400" dirty="0">
                <a:latin typeface="微软雅黑 Light" pitchFamily="34" charset="-122"/>
                <a:ea typeface="微软雅黑 Light" pitchFamily="34" charset="-122"/>
              </a:rPr>
              <a:t>、项目内部调剂</a:t>
            </a:r>
            <a:r>
              <a:rPr lang="en-US" altLang="zh-CN" sz="1400" dirty="0">
                <a:latin typeface="微软雅黑 Light" pitchFamily="34" charset="-122"/>
                <a:ea typeface="微软雅黑 Light" pitchFamily="34" charset="-122"/>
              </a:rPr>
              <a:t>——</a:t>
            </a:r>
            <a:r>
              <a:rPr lang="zh-CN" altLang="en-US" sz="1400" dirty="0">
                <a:latin typeface="微软雅黑 Light" pitchFamily="34" charset="-122"/>
                <a:ea typeface="微软雅黑 Light" pitchFamily="34" charset="-122"/>
              </a:rPr>
              <a:t>当月项目内部不同科目间的调剂</a:t>
            </a:r>
            <a:endParaRPr lang="en-US" altLang="zh-CN" sz="1400" dirty="0">
              <a:latin typeface="微软雅黑 Light" pitchFamily="34" charset="-122"/>
              <a:ea typeface="微软雅黑 Light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微软雅黑 Light" pitchFamily="34" charset="-122"/>
                <a:ea typeface="微软雅黑 Light" pitchFamily="34" charset="-122"/>
              </a:rPr>
              <a:t>2</a:t>
            </a:r>
            <a:r>
              <a:rPr lang="zh-CN" altLang="en-US" sz="1400" dirty="0">
                <a:latin typeface="微软雅黑 Light" pitchFamily="34" charset="-122"/>
                <a:ea typeface="微软雅黑 Light" pitchFamily="34" charset="-122"/>
              </a:rPr>
              <a:t>、事业部内部调剂</a:t>
            </a:r>
            <a:r>
              <a:rPr lang="en-US" altLang="zh-CN" sz="1400" dirty="0">
                <a:latin typeface="微软雅黑 Light" pitchFamily="34" charset="-122"/>
                <a:ea typeface="微软雅黑 Light" pitchFamily="34" charset="-122"/>
              </a:rPr>
              <a:t>——</a:t>
            </a:r>
            <a:r>
              <a:rPr lang="zh-CN" altLang="en-US" sz="1400" dirty="0">
                <a:latin typeface="微软雅黑 Light" pitchFamily="34" charset="-122"/>
                <a:ea typeface="微软雅黑 Light" pitchFamily="34" charset="-122"/>
              </a:rPr>
              <a:t>当月事业部内不同项目不同科目间的调剂</a:t>
            </a:r>
            <a:endParaRPr lang="en-US" altLang="zh-CN" sz="1400" dirty="0">
              <a:latin typeface="微软雅黑 Light" pitchFamily="34" charset="-122"/>
              <a:ea typeface="微软雅黑 Light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微软雅黑 Light" pitchFamily="34" charset="-122"/>
                <a:ea typeface="微软雅黑 Light" pitchFamily="34" charset="-122"/>
              </a:rPr>
              <a:t>3</a:t>
            </a:r>
            <a:r>
              <a:rPr lang="zh-CN" altLang="en-US" sz="1400" dirty="0">
                <a:latin typeface="微软雅黑 Light" pitchFamily="34" charset="-122"/>
                <a:ea typeface="微软雅黑 Light" pitchFamily="34" charset="-122"/>
              </a:rPr>
              <a:t>、新增</a:t>
            </a:r>
            <a:r>
              <a:rPr lang="en-US" altLang="zh-CN" sz="1400" dirty="0">
                <a:latin typeface="微软雅黑 Light" pitchFamily="34" charset="-122"/>
                <a:ea typeface="微软雅黑 Light" pitchFamily="34" charset="-122"/>
              </a:rPr>
              <a:t>——</a:t>
            </a:r>
            <a:r>
              <a:rPr lang="zh-CN" altLang="en-US" sz="1400" dirty="0">
                <a:latin typeface="微软雅黑 Light" pitchFamily="34" charset="-122"/>
                <a:ea typeface="微软雅黑 Light" pitchFamily="34" charset="-122"/>
              </a:rPr>
              <a:t>纯预算新增</a:t>
            </a:r>
            <a:endParaRPr lang="en-US" altLang="zh-CN" sz="1400" dirty="0"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D9E13A1-C935-4546-911B-4F51DC775214}"/>
              </a:ext>
            </a:extLst>
          </p:cNvPr>
          <p:cNvSpPr txBox="1"/>
          <p:nvPr/>
        </p:nvSpPr>
        <p:spPr>
          <a:xfrm>
            <a:off x="8320471" y="5359400"/>
            <a:ext cx="3784600" cy="1102537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en-US" altLang="zh-CN" sz="17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Tips:</a:t>
            </a:r>
            <a:r>
              <a:rPr lang="zh-CN" altLang="en-US" sz="17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网批审核后，将自动将调剂的金额计入本季度预算中。并可以在“预算追加明细”功能中查看台账。（见</a:t>
            </a:r>
            <a:r>
              <a:rPr lang="en-US" altLang="zh-CN" sz="17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3.2</a:t>
            </a:r>
            <a:r>
              <a:rPr lang="zh-CN" altLang="en-US" sz="17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章节）</a:t>
            </a:r>
          </a:p>
        </p:txBody>
      </p:sp>
    </p:spTree>
    <p:extLst>
      <p:ext uri="{BB962C8B-B14F-4D97-AF65-F5344CB8AC3E}">
        <p14:creationId xmlns:p14="http://schemas.microsoft.com/office/powerpoint/2010/main" val="1536833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3" name="标题 1"/>
          <p:cNvSpPr txBox="1"/>
          <p:nvPr/>
        </p:nvSpPr>
        <p:spPr bwMode="auto">
          <a:xfrm>
            <a:off x="21261" y="3152095"/>
            <a:ext cx="11717079" cy="78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3185" tIns="55601" rIns="113185" bIns="55601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0">
                <a:solidFill>
                  <a:schemeClr val="accent5">
                    <a:lumMod val="25000"/>
                  </a:schemeClr>
                </a:solidFill>
                <a:latin typeface="微软雅黑 Light" pitchFamily="34" charset="-122"/>
                <a:ea typeface="微软雅黑 Light" pitchFamily="34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572135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1143635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71577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228727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3600" dirty="0"/>
              <a:t>2</a:t>
            </a:r>
            <a:r>
              <a:rPr lang="zh-CN" altLang="en-US" sz="3600" dirty="0"/>
              <a:t>、预算执行</a:t>
            </a:r>
            <a:endParaRPr lang="en-US" sz="2000" dirty="0">
              <a:solidFill>
                <a:sysClr val="windowText" lastClr="000000"/>
              </a:solidFill>
            </a:endParaRPr>
          </a:p>
        </p:txBody>
      </p:sp>
      <p:cxnSp>
        <p:nvCxnSpPr>
          <p:cNvPr id="4" name="直接连接符 16"/>
          <p:cNvCxnSpPr/>
          <p:nvPr/>
        </p:nvCxnSpPr>
        <p:spPr bwMode="auto">
          <a:xfrm>
            <a:off x="0" y="3942826"/>
            <a:ext cx="10763075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814474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/>
              <a:t>2.1 </a:t>
            </a:r>
            <a:r>
              <a:rPr lang="zh-CN" altLang="en-US" dirty="0"/>
              <a:t>财务收付款平台</a:t>
            </a:r>
            <a:r>
              <a:rPr lang="en-US" altLang="zh-CN" dirty="0"/>
              <a:t>-</a:t>
            </a:r>
            <a:r>
              <a:rPr lang="zh-CN" altLang="en-US" dirty="0"/>
              <a:t>入口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9131BC7-FA36-4DD9-BA92-0FC1AF5E9444}"/>
              </a:ext>
            </a:extLst>
          </p:cNvPr>
          <p:cNvSpPr txBox="1"/>
          <p:nvPr/>
        </p:nvSpPr>
        <p:spPr>
          <a:xfrm>
            <a:off x="255182" y="967563"/>
            <a:ext cx="11302409" cy="914400"/>
          </a:xfrm>
          <a:prstGeom prst="rect">
            <a:avLst/>
          </a:prstGeom>
          <a:noFill/>
        </p:spPr>
        <p:txBody>
          <a:bodyPr wrap="none" lIns="96105" tIns="48052" rIns="96105" bIns="48052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路径：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新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PD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平台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/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财务系统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/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财务收付款平台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AC247FF-FE70-40EC-A0EE-D1014BF8D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402" y="2514167"/>
            <a:ext cx="977265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407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ACAA852-74FF-4D3C-B937-1CC9BDE5A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83" y="1227313"/>
            <a:ext cx="9846656" cy="47523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/>
              <a:t>2.1 </a:t>
            </a:r>
            <a:r>
              <a:rPr lang="zh-CN" altLang="en-US" dirty="0"/>
              <a:t>财务收付款平台</a:t>
            </a:r>
            <a:r>
              <a:rPr lang="en-US" altLang="zh-CN" dirty="0"/>
              <a:t>-</a:t>
            </a:r>
            <a:r>
              <a:rPr lang="zh-CN" altLang="en-US" dirty="0"/>
              <a:t>列表页面</a:t>
            </a:r>
            <a:r>
              <a:rPr lang="en-US" altLang="zh-CN" dirty="0"/>
              <a:t>-</a:t>
            </a:r>
            <a:r>
              <a:rPr lang="zh-CN" altLang="en-US" dirty="0"/>
              <a:t>付款单</a:t>
            </a:r>
          </a:p>
        </p:txBody>
      </p:sp>
      <p:sp>
        <p:nvSpPr>
          <p:cNvPr id="7" name="矩形标注 5">
            <a:extLst>
              <a:ext uri="{FF2B5EF4-FFF2-40B4-BE49-F238E27FC236}">
                <a16:creationId xmlns:a16="http://schemas.microsoft.com/office/drawing/2014/main" id="{68CE3352-E974-4A0A-B477-45E2A0AA8DF6}"/>
              </a:ext>
            </a:extLst>
          </p:cNvPr>
          <p:cNvSpPr/>
          <p:nvPr/>
        </p:nvSpPr>
        <p:spPr bwMode="auto">
          <a:xfrm>
            <a:off x="8738980" y="189543"/>
            <a:ext cx="2143737" cy="750509"/>
          </a:xfrm>
          <a:prstGeom prst="wedgeRectCallout">
            <a:avLst>
              <a:gd name="adj1" fmla="val -27897"/>
              <a:gd name="adj2" fmla="val 195023"/>
            </a:avLst>
          </a:prstGeom>
          <a:solidFill>
            <a:schemeClr val="accent1">
              <a:lumMod val="20000"/>
              <a:lumOff val="80000"/>
            </a:schemeClr>
          </a:solidFill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 Light" pitchFamily="34" charset="-122"/>
                <a:ea typeface="微软雅黑 Light" pitchFamily="34" charset="-122"/>
              </a:rPr>
              <a:t>支持高级搜索，有更丰富的搜索条件</a:t>
            </a:r>
            <a:endParaRPr lang="en-US" altLang="zh-CN" sz="1400" dirty="0"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9" name="矩形标注 5">
            <a:extLst>
              <a:ext uri="{FF2B5EF4-FFF2-40B4-BE49-F238E27FC236}">
                <a16:creationId xmlns:a16="http://schemas.microsoft.com/office/drawing/2014/main" id="{B69FCEE2-A2CE-4F3B-88F0-4F401C630330}"/>
              </a:ext>
            </a:extLst>
          </p:cNvPr>
          <p:cNvSpPr/>
          <p:nvPr/>
        </p:nvSpPr>
        <p:spPr bwMode="auto">
          <a:xfrm>
            <a:off x="9282582" y="5774723"/>
            <a:ext cx="2143737" cy="616205"/>
          </a:xfrm>
          <a:prstGeom prst="wedgeRectCallout">
            <a:avLst>
              <a:gd name="adj1" fmla="val -113044"/>
              <a:gd name="adj2" fmla="val -405711"/>
            </a:avLst>
          </a:prstGeom>
          <a:solidFill>
            <a:schemeClr val="accent1">
              <a:lumMod val="20000"/>
              <a:lumOff val="80000"/>
            </a:schemeClr>
          </a:solidFill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 Light" pitchFamily="34" charset="-122"/>
                <a:ea typeface="微软雅黑 Light" pitchFamily="34" charset="-122"/>
              </a:rPr>
              <a:t>点击查询记录，可以查看明细</a:t>
            </a:r>
            <a:endParaRPr lang="en-US" altLang="zh-CN" sz="1400" dirty="0"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0" name="矩形标注 5">
            <a:extLst>
              <a:ext uri="{FF2B5EF4-FFF2-40B4-BE49-F238E27FC236}">
                <a16:creationId xmlns:a16="http://schemas.microsoft.com/office/drawing/2014/main" id="{0AD1C804-04C9-4ADF-A610-23FA379AE8D5}"/>
              </a:ext>
            </a:extLst>
          </p:cNvPr>
          <p:cNvSpPr/>
          <p:nvPr/>
        </p:nvSpPr>
        <p:spPr bwMode="auto">
          <a:xfrm>
            <a:off x="10453480" y="3419886"/>
            <a:ext cx="2143737" cy="2106486"/>
          </a:xfrm>
          <a:prstGeom prst="wedgeRectCallout">
            <a:avLst>
              <a:gd name="adj1" fmla="val -104858"/>
              <a:gd name="adj2" fmla="val -43376"/>
            </a:avLst>
          </a:prstGeom>
          <a:solidFill>
            <a:schemeClr val="accent1">
              <a:lumMod val="20000"/>
              <a:lumOff val="80000"/>
            </a:schemeClr>
          </a:solidFill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 Light" pitchFamily="34" charset="-122"/>
                <a:ea typeface="微软雅黑 Light" pitchFamily="34" charset="-122"/>
              </a:rPr>
              <a:t>点击“支付”，填写支付日期后确认，置为支付状态，部分集成信息会检查该科目是否足够，不足够则不允许支付（根据集团设定规则）</a:t>
            </a:r>
            <a:endParaRPr lang="en-US" altLang="zh-CN" sz="1400" dirty="0"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8" name="矩形标注 5">
            <a:extLst>
              <a:ext uri="{FF2B5EF4-FFF2-40B4-BE49-F238E27FC236}">
                <a16:creationId xmlns:a16="http://schemas.microsoft.com/office/drawing/2014/main" id="{3B5270ED-E649-4EA3-BBDB-8518119A5329}"/>
              </a:ext>
            </a:extLst>
          </p:cNvPr>
          <p:cNvSpPr/>
          <p:nvPr/>
        </p:nvSpPr>
        <p:spPr bwMode="auto">
          <a:xfrm>
            <a:off x="10453480" y="1118074"/>
            <a:ext cx="2143737" cy="1993712"/>
          </a:xfrm>
          <a:prstGeom prst="wedgeRectCallout">
            <a:avLst>
              <a:gd name="adj1" fmla="val -80622"/>
              <a:gd name="adj2" fmla="val -5375"/>
            </a:avLst>
          </a:prstGeom>
          <a:solidFill>
            <a:schemeClr val="accent1">
              <a:lumMod val="20000"/>
              <a:lumOff val="80000"/>
            </a:schemeClr>
          </a:solidFill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 Light" pitchFamily="34" charset="-122"/>
                <a:ea typeface="微软雅黑 Light" pitchFamily="34" charset="-122"/>
              </a:rPr>
              <a:t>相同项目、业务类型、现金流科目、付款银行，并且为“已支付”状态时，允许合并同步。可勾选第一列选择框，点击“合并同步”</a:t>
            </a:r>
            <a:endParaRPr lang="en-US" altLang="zh-CN" sz="1400" dirty="0"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B061275-A491-431B-BD60-5558DA13F324}"/>
              </a:ext>
            </a:extLst>
          </p:cNvPr>
          <p:cNvSpPr txBox="1"/>
          <p:nvPr/>
        </p:nvSpPr>
        <p:spPr>
          <a:xfrm>
            <a:off x="4378439" y="6227967"/>
            <a:ext cx="8358571" cy="1102537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en-US" altLang="zh-CN" sz="17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Tips:</a:t>
            </a:r>
            <a:r>
              <a:rPr lang="zh-CN" altLang="en-US" sz="17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已支付状态下的收付款记录，才能进行“同步”</a:t>
            </a:r>
            <a:r>
              <a:rPr lang="en-US" altLang="zh-CN" sz="17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SAP</a:t>
            </a:r>
            <a:r>
              <a:rPr lang="zh-CN" altLang="en-US" sz="17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操作</a:t>
            </a:r>
          </a:p>
        </p:txBody>
      </p:sp>
      <p:sp>
        <p:nvSpPr>
          <p:cNvPr id="12" name="矩形标注 5">
            <a:extLst>
              <a:ext uri="{FF2B5EF4-FFF2-40B4-BE49-F238E27FC236}">
                <a16:creationId xmlns:a16="http://schemas.microsoft.com/office/drawing/2014/main" id="{30F23CF4-97C3-457A-B30C-2CE6886885E0}"/>
              </a:ext>
            </a:extLst>
          </p:cNvPr>
          <p:cNvSpPr/>
          <p:nvPr/>
        </p:nvSpPr>
        <p:spPr bwMode="auto">
          <a:xfrm>
            <a:off x="1328767" y="6203405"/>
            <a:ext cx="2562444" cy="616205"/>
          </a:xfrm>
          <a:prstGeom prst="wedgeRectCallout">
            <a:avLst>
              <a:gd name="adj1" fmla="val -26554"/>
              <a:gd name="adj2" fmla="val -238583"/>
            </a:avLst>
          </a:prstGeom>
          <a:solidFill>
            <a:schemeClr val="accent1">
              <a:lumMod val="20000"/>
              <a:lumOff val="80000"/>
            </a:schemeClr>
          </a:solidFill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 Light" pitchFamily="34" charset="-122"/>
                <a:ea typeface="微软雅黑 Light" pitchFamily="34" charset="-122"/>
              </a:rPr>
              <a:t>可编辑保存“缺票金额”</a:t>
            </a:r>
            <a:endParaRPr lang="en-US" altLang="zh-CN" sz="1400" dirty="0"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3" name="矩形标注 5">
            <a:extLst>
              <a:ext uri="{FF2B5EF4-FFF2-40B4-BE49-F238E27FC236}">
                <a16:creationId xmlns:a16="http://schemas.microsoft.com/office/drawing/2014/main" id="{8EA26329-3E18-4ADD-9753-82DC888849C2}"/>
              </a:ext>
            </a:extLst>
          </p:cNvPr>
          <p:cNvSpPr/>
          <p:nvPr/>
        </p:nvSpPr>
        <p:spPr bwMode="auto">
          <a:xfrm>
            <a:off x="2609989" y="780098"/>
            <a:ext cx="2834847" cy="750509"/>
          </a:xfrm>
          <a:prstGeom prst="wedgeRectCallout">
            <a:avLst>
              <a:gd name="adj1" fmla="val -122203"/>
              <a:gd name="adj2" fmla="val 51034"/>
            </a:avLst>
          </a:prstGeom>
          <a:solidFill>
            <a:schemeClr val="accent1">
              <a:lumMod val="20000"/>
              <a:lumOff val="80000"/>
            </a:schemeClr>
          </a:solidFill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 Light" pitchFamily="34" charset="-122"/>
                <a:ea typeface="微软雅黑 Light" pitchFamily="34" charset="-122"/>
              </a:rPr>
              <a:t>默认为“付款单”维护页面，可以切换“收款单”</a:t>
            </a:r>
            <a:endParaRPr lang="en-US" altLang="zh-CN" sz="1400" dirty="0">
              <a:latin typeface="微软雅黑 Light" pitchFamily="34" charset="-122"/>
              <a:ea typeface="微软雅黑 Light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65540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9191166-EA9A-4194-B26A-9130E98A9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83" y="1195560"/>
            <a:ext cx="10014590" cy="46774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/>
              <a:t>2.1 </a:t>
            </a:r>
            <a:r>
              <a:rPr lang="zh-CN" altLang="en-US" dirty="0"/>
              <a:t>财务收付款平台</a:t>
            </a:r>
            <a:r>
              <a:rPr lang="en-US" altLang="zh-CN" dirty="0"/>
              <a:t>-</a:t>
            </a:r>
            <a:r>
              <a:rPr lang="zh-CN" altLang="en-US" dirty="0"/>
              <a:t>列表页面</a:t>
            </a:r>
            <a:r>
              <a:rPr lang="en-US" altLang="zh-CN" dirty="0"/>
              <a:t>-</a:t>
            </a:r>
            <a:r>
              <a:rPr lang="zh-CN" altLang="en-US" dirty="0"/>
              <a:t>收款单</a:t>
            </a:r>
          </a:p>
        </p:txBody>
      </p:sp>
      <p:sp>
        <p:nvSpPr>
          <p:cNvPr id="8" name="矩形标注 5">
            <a:extLst>
              <a:ext uri="{FF2B5EF4-FFF2-40B4-BE49-F238E27FC236}">
                <a16:creationId xmlns:a16="http://schemas.microsoft.com/office/drawing/2014/main" id="{3B5270ED-E649-4EA3-BBDB-8518119A5329}"/>
              </a:ext>
            </a:extLst>
          </p:cNvPr>
          <p:cNvSpPr/>
          <p:nvPr/>
        </p:nvSpPr>
        <p:spPr bwMode="auto">
          <a:xfrm>
            <a:off x="10453480" y="1118074"/>
            <a:ext cx="2143737" cy="1421210"/>
          </a:xfrm>
          <a:prstGeom prst="wedgeRectCallout">
            <a:avLst>
              <a:gd name="adj1" fmla="val -132324"/>
              <a:gd name="adj2" fmla="val -1476"/>
            </a:avLst>
          </a:prstGeom>
          <a:solidFill>
            <a:schemeClr val="accent1">
              <a:lumMod val="20000"/>
              <a:lumOff val="80000"/>
            </a:schemeClr>
          </a:solidFill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 Light" pitchFamily="34" charset="-122"/>
                <a:ea typeface="微软雅黑 Light" pitchFamily="34" charset="-122"/>
              </a:rPr>
              <a:t>点击“新增”，收款单支持手动新增，维护基本信息后点击保存即可生成收款单</a:t>
            </a:r>
            <a:endParaRPr lang="en-US" altLang="zh-CN" sz="1400" dirty="0"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B061275-A491-431B-BD60-5558DA13F324}"/>
              </a:ext>
            </a:extLst>
          </p:cNvPr>
          <p:cNvSpPr txBox="1"/>
          <p:nvPr/>
        </p:nvSpPr>
        <p:spPr>
          <a:xfrm>
            <a:off x="4443029" y="5973587"/>
            <a:ext cx="8358571" cy="1102537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en-US" altLang="zh-CN" sz="17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Tips:</a:t>
            </a:r>
            <a:r>
              <a:rPr lang="zh-CN" altLang="en-US" sz="17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基本操作类似“付款单”，差别在于“收款单”支持手工新增维护</a:t>
            </a:r>
          </a:p>
        </p:txBody>
      </p:sp>
      <p:sp>
        <p:nvSpPr>
          <p:cNvPr id="13" name="矩形标注 5">
            <a:extLst>
              <a:ext uri="{FF2B5EF4-FFF2-40B4-BE49-F238E27FC236}">
                <a16:creationId xmlns:a16="http://schemas.microsoft.com/office/drawing/2014/main" id="{8EA26329-3E18-4ADD-9753-82DC888849C2}"/>
              </a:ext>
            </a:extLst>
          </p:cNvPr>
          <p:cNvSpPr/>
          <p:nvPr/>
        </p:nvSpPr>
        <p:spPr bwMode="auto">
          <a:xfrm>
            <a:off x="3247298" y="805723"/>
            <a:ext cx="2834847" cy="750509"/>
          </a:xfrm>
          <a:prstGeom prst="wedgeRectCallout">
            <a:avLst>
              <a:gd name="adj1" fmla="val -122203"/>
              <a:gd name="adj2" fmla="val 51034"/>
            </a:avLst>
          </a:prstGeom>
          <a:solidFill>
            <a:schemeClr val="accent1">
              <a:lumMod val="20000"/>
              <a:lumOff val="80000"/>
            </a:schemeClr>
          </a:solidFill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 Light" pitchFamily="34" charset="-122"/>
                <a:ea typeface="微软雅黑 Light" pitchFamily="34" charset="-122"/>
              </a:rPr>
              <a:t>切换至“收款单”</a:t>
            </a:r>
            <a:endParaRPr lang="en-US" altLang="zh-CN" sz="1400" dirty="0">
              <a:latin typeface="微软雅黑 Light" pitchFamily="34" charset="-122"/>
              <a:ea typeface="微软雅黑 Light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08460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/>
              <a:t>2.2 </a:t>
            </a:r>
            <a:r>
              <a:rPr lang="zh-CN" altLang="en-US" dirty="0"/>
              <a:t>网批申请集成收付款平台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6B1C4A34-1ADD-4F74-BF50-66DAC92C3E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134933"/>
              </p:ext>
            </p:extLst>
          </p:nvPr>
        </p:nvGraphicFramePr>
        <p:xfrm>
          <a:off x="266700" y="669258"/>
          <a:ext cx="6746660" cy="5995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3330">
                  <a:extLst>
                    <a:ext uri="{9D8B030D-6E8A-4147-A177-3AD203B41FA5}">
                      <a16:colId xmlns:a16="http://schemas.microsoft.com/office/drawing/2014/main" val="3165207445"/>
                    </a:ext>
                  </a:extLst>
                </a:gridCol>
                <a:gridCol w="3373330">
                  <a:extLst>
                    <a:ext uri="{9D8B030D-6E8A-4147-A177-3AD203B41FA5}">
                      <a16:colId xmlns:a16="http://schemas.microsoft.com/office/drawing/2014/main" val="3545236260"/>
                    </a:ext>
                  </a:extLst>
                </a:gridCol>
              </a:tblGrid>
              <a:tr h="381181">
                <a:tc gridSpan="2">
                  <a:txBody>
                    <a:bodyPr/>
                    <a:lstStyle/>
                    <a:p>
                      <a:r>
                        <a:rPr lang="zh-CN" altLang="en-US" dirty="0"/>
                        <a:t>付款申请自动集成应付款网批清单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5934547"/>
                  </a:ext>
                </a:extLst>
              </a:tr>
              <a:tr h="26240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管理费用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地产各板块有预控费用报销单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60029437"/>
                  </a:ext>
                </a:extLst>
              </a:tr>
              <a:tr h="26240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地产各板块无预控费用报销单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79123396"/>
                  </a:ext>
                </a:extLst>
              </a:tr>
              <a:tr h="26240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地产各板块探亲费用报销单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60917768"/>
                  </a:ext>
                </a:extLst>
              </a:tr>
              <a:tr h="26240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地产各板块个人费用报销单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72935461"/>
                  </a:ext>
                </a:extLst>
              </a:tr>
              <a:tr h="262406"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统一支出</a:t>
                      </a:r>
                    </a:p>
                  </a:txBody>
                  <a:tcPr marL="9525" marR="9525" marT="9525" marB="0" anchor="ctr">
                    <a:solidFill>
                      <a:srgbClr val="ECE7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注册资本金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23480342"/>
                  </a:ext>
                </a:extLst>
              </a:tr>
              <a:tr h="26240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股权收购款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12536207"/>
                  </a:ext>
                </a:extLst>
              </a:tr>
              <a:tr h="26240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税金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89047910"/>
                  </a:ext>
                </a:extLst>
              </a:tr>
              <a:tr h="26240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偿还借款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35567452"/>
                  </a:ext>
                </a:extLst>
              </a:tr>
              <a:tr h="26240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支付利息</a:t>
                      </a:r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支付利息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18218747"/>
                  </a:ext>
                </a:extLst>
              </a:tr>
              <a:tr h="26240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支付利息</a:t>
                      </a:r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融资顾问费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1398388"/>
                  </a:ext>
                </a:extLst>
              </a:tr>
              <a:tr h="26240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支付业务成本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43639148"/>
                  </a:ext>
                </a:extLst>
              </a:tr>
              <a:tr h="26240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营业外支出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92401430"/>
                  </a:ext>
                </a:extLst>
              </a:tr>
              <a:tr h="26240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支付土地保证金（含退、转）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03136393"/>
                  </a:ext>
                </a:extLst>
              </a:tr>
              <a:tr h="26240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承兑汇票到期兑付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11918211"/>
                  </a:ext>
                </a:extLst>
              </a:tr>
              <a:tr h="26240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单位往来款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61666788"/>
                  </a:ext>
                </a:extLst>
              </a:tr>
              <a:tr h="26240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分红支出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93721420"/>
                  </a:ext>
                </a:extLst>
              </a:tr>
              <a:tr h="26240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总部贸易类</a:t>
                      </a:r>
                    </a:p>
                  </a:txBody>
                  <a:tcPr marL="9525" marR="9525" marT="9525" marB="0" anchor="ctr">
                    <a:solidFill>
                      <a:srgbClr val="ECE7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总部贸易公司材料设备付款单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33492221"/>
                  </a:ext>
                </a:extLst>
              </a:tr>
              <a:tr h="262406">
                <a:tc vMerge="1"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rgbClr val="ECE7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总部贸易公司材料设备付款单（庆鸿盛）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9921442"/>
                  </a:ext>
                </a:extLst>
              </a:tr>
              <a:tr h="262406">
                <a:tc vMerge="1"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rgbClr val="ECE7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总部贸易公司材料设备付款单（代垫）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67378817"/>
                  </a:ext>
                </a:extLst>
              </a:tr>
              <a:tr h="27109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保证金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返还投标保证金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49348703"/>
                  </a:ext>
                </a:extLst>
              </a:tr>
              <a:tr h="27109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预借款</a:t>
                      </a:r>
                    </a:p>
                  </a:txBody>
                  <a:tcPr marL="9525" marR="9525" marT="9525" marB="0" anchor="ctr">
                    <a:solidFill>
                      <a:srgbClr val="ECE7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预借款审批表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62820447"/>
                  </a:ext>
                </a:extLst>
              </a:tr>
            </a:tbl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2FAE4ABB-4E03-4C91-B5A4-2D3FF1A5EB87}"/>
              </a:ext>
            </a:extLst>
          </p:cNvPr>
          <p:cNvSpPr txBox="1"/>
          <p:nvPr/>
        </p:nvSpPr>
        <p:spPr>
          <a:xfrm>
            <a:off x="7692143" y="1829935"/>
            <a:ext cx="3511476" cy="1102537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en-US" altLang="zh-CN" sz="17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Tips</a:t>
            </a:r>
            <a:r>
              <a:rPr lang="zh-CN" altLang="en-US" sz="17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：即当前集成</a:t>
            </a:r>
            <a:r>
              <a:rPr lang="en-US" altLang="zh-CN" sz="17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SAP</a:t>
            </a:r>
            <a:r>
              <a:rPr lang="zh-CN" altLang="en-US" sz="17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的网批</a:t>
            </a:r>
          </a:p>
        </p:txBody>
      </p:sp>
    </p:spTree>
    <p:extLst>
      <p:ext uri="{BB962C8B-B14F-4D97-AF65-F5344CB8AC3E}">
        <p14:creationId xmlns:p14="http://schemas.microsoft.com/office/powerpoint/2010/main" val="177943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/>
              <a:t>2.2 </a:t>
            </a:r>
            <a:r>
              <a:rPr lang="zh-CN" altLang="en-US" dirty="0"/>
              <a:t>网批申请集成收付款平台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A90307C-C08D-40FB-9CE9-5FB060ED2B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66" y="1199746"/>
            <a:ext cx="7720237" cy="4566054"/>
          </a:xfrm>
          <a:prstGeom prst="rect">
            <a:avLst/>
          </a:prstGeom>
        </p:spPr>
      </p:pic>
      <p:sp>
        <p:nvSpPr>
          <p:cNvPr id="12" name="矩形标注 5">
            <a:extLst>
              <a:ext uri="{FF2B5EF4-FFF2-40B4-BE49-F238E27FC236}">
                <a16:creationId xmlns:a16="http://schemas.microsoft.com/office/drawing/2014/main" id="{C70B9A93-D209-4E94-B306-F4F74E47DAED}"/>
              </a:ext>
            </a:extLst>
          </p:cNvPr>
          <p:cNvSpPr/>
          <p:nvPr/>
        </p:nvSpPr>
        <p:spPr bwMode="auto">
          <a:xfrm>
            <a:off x="9920080" y="3340574"/>
            <a:ext cx="2143737" cy="2539526"/>
          </a:xfrm>
          <a:prstGeom prst="wedgeRectCallout">
            <a:avLst>
              <a:gd name="adj1" fmla="val -181334"/>
              <a:gd name="adj2" fmla="val 34231"/>
            </a:avLst>
          </a:prstGeom>
          <a:solidFill>
            <a:schemeClr val="accent1">
              <a:lumMod val="20000"/>
              <a:lumOff val="80000"/>
            </a:schemeClr>
          </a:solidFill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 Light" pitchFamily="34" charset="-122"/>
                <a:ea typeface="微软雅黑 Light" pitchFamily="34" charset="-122"/>
              </a:rPr>
              <a:t>各网批审批完成后，自动推送给出纳完善部分信息</a:t>
            </a:r>
            <a:r>
              <a:rPr lang="en-US" altLang="zh-CN" sz="1400" dirty="0">
                <a:latin typeface="微软雅黑 Light" pitchFamily="34" charset="-122"/>
                <a:ea typeface="微软雅黑 Light" pitchFamily="34" charset="-122"/>
              </a:rPr>
              <a:t>——</a:t>
            </a:r>
            <a:r>
              <a:rPr lang="zh-CN" altLang="en-US" sz="1400" dirty="0">
                <a:latin typeface="微软雅黑 Light" pitchFamily="34" charset="-122"/>
                <a:ea typeface="微软雅黑 Light" pitchFamily="34" charset="-122"/>
              </a:rPr>
              <a:t>“会计信息”，完善后点击“生成收付款”，本单申请付款记录将出现在“收付款平台”</a:t>
            </a:r>
            <a:endParaRPr lang="en-US" altLang="zh-CN" sz="1400" dirty="0">
              <a:latin typeface="微软雅黑 Light" pitchFamily="34" charset="-122"/>
              <a:ea typeface="微软雅黑 Light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84643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/>
              <a:t>2.3 </a:t>
            </a:r>
            <a:r>
              <a:rPr lang="zh-CN" altLang="en-US" dirty="0"/>
              <a:t>付款单平台集成收付款平台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4CA59E7-8251-48D5-936E-D4CD53777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12" y="1320800"/>
            <a:ext cx="10100947" cy="4866091"/>
          </a:xfrm>
          <a:prstGeom prst="rect">
            <a:avLst/>
          </a:prstGeom>
        </p:spPr>
      </p:pic>
      <p:sp>
        <p:nvSpPr>
          <p:cNvPr id="12" name="矩形标注 5">
            <a:extLst>
              <a:ext uri="{FF2B5EF4-FFF2-40B4-BE49-F238E27FC236}">
                <a16:creationId xmlns:a16="http://schemas.microsoft.com/office/drawing/2014/main" id="{C70B9A93-D209-4E94-B306-F4F74E47DAED}"/>
              </a:ext>
            </a:extLst>
          </p:cNvPr>
          <p:cNvSpPr/>
          <p:nvPr/>
        </p:nvSpPr>
        <p:spPr bwMode="auto">
          <a:xfrm>
            <a:off x="7647963" y="4668981"/>
            <a:ext cx="2143737" cy="1896681"/>
          </a:xfrm>
          <a:prstGeom prst="wedgeRectCallout">
            <a:avLst>
              <a:gd name="adj1" fmla="val -287916"/>
              <a:gd name="adj2" fmla="val 22196"/>
            </a:avLst>
          </a:prstGeom>
          <a:solidFill>
            <a:schemeClr val="accent1">
              <a:lumMod val="20000"/>
              <a:lumOff val="80000"/>
            </a:schemeClr>
          </a:solidFill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 Light" pitchFamily="34" charset="-122"/>
                <a:ea typeface="微软雅黑 Light" pitchFamily="34" charset="-122"/>
              </a:rPr>
              <a:t>新增付款单信息，完善内容后，点击“生成收付款单”，本单申请付款记录将出现在“收付款平台”</a:t>
            </a:r>
            <a:endParaRPr lang="en-US" altLang="zh-CN" sz="1400" dirty="0">
              <a:latin typeface="微软雅黑 Light" pitchFamily="34" charset="-122"/>
              <a:ea typeface="微软雅黑 Light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12948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/>
              <a:t>2.4 POS</a:t>
            </a:r>
            <a:r>
              <a:rPr lang="zh-CN" altLang="en-US" dirty="0"/>
              <a:t>转款维护</a:t>
            </a:r>
            <a:r>
              <a:rPr lang="en-US" altLang="zh-CN" dirty="0"/>
              <a:t>-</a:t>
            </a:r>
            <a:r>
              <a:rPr lang="zh-CN" altLang="en-US" dirty="0"/>
              <a:t>入口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424E1A8-05BD-4791-B86A-73DD1FF0B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575" y="1938337"/>
            <a:ext cx="9696450" cy="332422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E5C1CA7-FB57-497F-9FF1-08AD1866A846}"/>
              </a:ext>
            </a:extLst>
          </p:cNvPr>
          <p:cNvSpPr txBox="1"/>
          <p:nvPr/>
        </p:nvSpPr>
        <p:spPr>
          <a:xfrm>
            <a:off x="255182" y="967563"/>
            <a:ext cx="11302409" cy="914400"/>
          </a:xfrm>
          <a:prstGeom prst="rect">
            <a:avLst/>
          </a:prstGeom>
          <a:noFill/>
        </p:spPr>
        <p:txBody>
          <a:bodyPr wrap="none" lIns="96105" tIns="48052" rIns="96105" bIns="48052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路径：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新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PD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平台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/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财务系统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/POS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转款维护</a:t>
            </a:r>
          </a:p>
        </p:txBody>
      </p:sp>
    </p:spTree>
    <p:extLst>
      <p:ext uri="{BB962C8B-B14F-4D97-AF65-F5344CB8AC3E}">
        <p14:creationId xmlns:p14="http://schemas.microsoft.com/office/powerpoint/2010/main" val="1537993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/>
              <a:t>2.3 POS</a:t>
            </a:r>
            <a:r>
              <a:rPr lang="zh-CN" altLang="en-US" dirty="0"/>
              <a:t>转款维护</a:t>
            </a:r>
            <a:r>
              <a:rPr lang="en-US" altLang="zh-CN" dirty="0"/>
              <a:t>-</a:t>
            </a:r>
            <a:r>
              <a:rPr lang="zh-CN" altLang="en-US" dirty="0"/>
              <a:t>列表页面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4280CA1-354A-4167-88AA-3E85026E5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357" y="1600015"/>
            <a:ext cx="9192735" cy="1769429"/>
          </a:xfrm>
          <a:prstGeom prst="rect">
            <a:avLst/>
          </a:prstGeom>
        </p:spPr>
      </p:pic>
      <p:sp>
        <p:nvSpPr>
          <p:cNvPr id="12" name="矩形标注 5">
            <a:extLst>
              <a:ext uri="{FF2B5EF4-FFF2-40B4-BE49-F238E27FC236}">
                <a16:creationId xmlns:a16="http://schemas.microsoft.com/office/drawing/2014/main" id="{C70B9A93-D209-4E94-B306-F4F74E47DAED}"/>
              </a:ext>
            </a:extLst>
          </p:cNvPr>
          <p:cNvSpPr/>
          <p:nvPr/>
        </p:nvSpPr>
        <p:spPr bwMode="auto">
          <a:xfrm>
            <a:off x="10657863" y="538054"/>
            <a:ext cx="2143737" cy="716428"/>
          </a:xfrm>
          <a:prstGeom prst="wedgeRectCallout">
            <a:avLst>
              <a:gd name="adj1" fmla="val -158296"/>
              <a:gd name="adj2" fmla="val 116883"/>
            </a:avLst>
          </a:prstGeom>
          <a:solidFill>
            <a:schemeClr val="accent1">
              <a:lumMod val="20000"/>
              <a:lumOff val="80000"/>
            </a:schemeClr>
          </a:solidFill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 Light" pitchFamily="34" charset="-122"/>
                <a:ea typeface="微软雅黑 Light" pitchFamily="34" charset="-122"/>
              </a:rPr>
              <a:t>点击“新增”，维护新的</a:t>
            </a:r>
            <a:r>
              <a:rPr lang="en-US" altLang="zh-CN" sz="1400" dirty="0">
                <a:latin typeface="微软雅黑 Light" pitchFamily="34" charset="-122"/>
                <a:ea typeface="微软雅黑 Light" pitchFamily="34" charset="-122"/>
              </a:rPr>
              <a:t>POS</a:t>
            </a:r>
            <a:r>
              <a:rPr lang="zh-CN" altLang="en-US" sz="1400" dirty="0">
                <a:latin typeface="微软雅黑 Light" pitchFamily="34" charset="-122"/>
                <a:ea typeface="微软雅黑 Light" pitchFamily="34" charset="-122"/>
              </a:rPr>
              <a:t>转款信息</a:t>
            </a:r>
            <a:endParaRPr lang="en-US" altLang="zh-CN" sz="1400" dirty="0"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9" name="矩形标注 5">
            <a:extLst>
              <a:ext uri="{FF2B5EF4-FFF2-40B4-BE49-F238E27FC236}">
                <a16:creationId xmlns:a16="http://schemas.microsoft.com/office/drawing/2014/main" id="{C0830B4A-9D1A-437C-9644-DCBE1BB94755}"/>
              </a:ext>
            </a:extLst>
          </p:cNvPr>
          <p:cNvSpPr/>
          <p:nvPr/>
        </p:nvSpPr>
        <p:spPr bwMode="auto">
          <a:xfrm>
            <a:off x="7794595" y="3831456"/>
            <a:ext cx="4682751" cy="1557289"/>
          </a:xfrm>
          <a:prstGeom prst="wedgeRectCallout">
            <a:avLst>
              <a:gd name="adj1" fmla="val -28323"/>
              <a:gd name="adj2" fmla="val -86116"/>
            </a:avLst>
          </a:prstGeom>
          <a:solidFill>
            <a:schemeClr val="accent1">
              <a:lumMod val="20000"/>
              <a:lumOff val="80000"/>
            </a:schemeClr>
          </a:solidFill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 Light" pitchFamily="34" charset="-122"/>
                <a:ea typeface="微软雅黑 Light" pitchFamily="34" charset="-122"/>
              </a:rPr>
              <a:t>未生成收付款单时，状态为“未生成”，此时可以重新编辑</a:t>
            </a:r>
            <a:r>
              <a:rPr lang="en-US" altLang="zh-CN" sz="1400" dirty="0">
                <a:latin typeface="微软雅黑 Light" pitchFamily="34" charset="-122"/>
                <a:ea typeface="微软雅黑 Light" pitchFamily="34" charset="-122"/>
              </a:rPr>
              <a:t>POS</a:t>
            </a:r>
            <a:r>
              <a:rPr lang="zh-CN" altLang="en-US" sz="1400" dirty="0">
                <a:latin typeface="微软雅黑 Light" pitchFamily="34" charset="-122"/>
                <a:ea typeface="微软雅黑 Light" pitchFamily="34" charset="-122"/>
              </a:rPr>
              <a:t>转款信息，删除或者生成收付款单</a:t>
            </a:r>
            <a:endParaRPr lang="en-US" altLang="zh-CN" sz="1400" dirty="0">
              <a:latin typeface="微软雅黑 Light" pitchFamily="34" charset="-122"/>
              <a:ea typeface="微软雅黑 Light" pitchFamily="34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 Light" pitchFamily="34" charset="-122"/>
                <a:ea typeface="微软雅黑 Light" pitchFamily="34" charset="-122"/>
              </a:rPr>
              <a:t>生成收付款单后，状态为“已生成”，此时只能“取消生成收付款单”，点击后删除收付款单中的记录</a:t>
            </a:r>
            <a:endParaRPr lang="en-US" altLang="zh-CN" sz="1400" dirty="0"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B752F02-9278-4ABF-B7C6-0D27F9C9F5CC}"/>
              </a:ext>
            </a:extLst>
          </p:cNvPr>
          <p:cNvSpPr txBox="1"/>
          <p:nvPr/>
        </p:nvSpPr>
        <p:spPr>
          <a:xfrm>
            <a:off x="1606858" y="5627517"/>
            <a:ext cx="9996256" cy="1102537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en-US" altLang="zh-CN" sz="17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Tips</a:t>
            </a:r>
            <a:r>
              <a:rPr lang="zh-CN" altLang="en-US" sz="17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：生成收付款单后，同时生成多笔收付款信息，可以使用“单号”在收付款平台中进行搜索。支付和收款操作仍需在收付款单平台中完成。</a:t>
            </a:r>
          </a:p>
        </p:txBody>
      </p:sp>
    </p:spTree>
    <p:extLst>
      <p:ext uri="{BB962C8B-B14F-4D97-AF65-F5344CB8AC3E}">
        <p14:creationId xmlns:p14="http://schemas.microsoft.com/office/powerpoint/2010/main" val="2984272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说明</a:t>
            </a:r>
            <a:endParaRPr lang="en-US" dirty="0"/>
          </a:p>
        </p:txBody>
      </p:sp>
      <p:sp>
        <p:nvSpPr>
          <p:cNvPr id="4" name="矩形 3"/>
          <p:cNvSpPr/>
          <p:nvPr/>
        </p:nvSpPr>
        <p:spPr bwMode="auto">
          <a:xfrm>
            <a:off x="725078" y="825703"/>
            <a:ext cx="10998836" cy="186306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90000" rIns="90000" bIns="90000" rtlCol="0" anchor="t"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微软雅黑 Light" pitchFamily="34" charset="-122"/>
                <a:ea typeface="微软雅黑 Light" pitchFamily="34" charset="-122"/>
              </a:rPr>
              <a:t>适用于宝龙地产项目资金计划相关财务人员</a:t>
            </a:r>
            <a:endParaRPr lang="en-US" altLang="zh-CN" sz="2400" dirty="0">
              <a:latin typeface="微软雅黑 Light" pitchFamily="34" charset="-122"/>
              <a:ea typeface="微软雅黑 Light" pitchFamily="34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微软雅黑 Light" pitchFamily="34" charset="-122"/>
                <a:ea typeface="微软雅黑 Light" pitchFamily="34" charset="-122"/>
              </a:rPr>
              <a:t>适用于地产总部、事业部资金计划负责编制及执行相关财务人员</a:t>
            </a:r>
            <a:endParaRPr lang="en-US" altLang="zh-CN" sz="2400" dirty="0">
              <a:latin typeface="微软雅黑 Light" pitchFamily="34" charset="-122"/>
              <a:ea typeface="微软雅黑 Light" pitchFamily="3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3" name="标题 1"/>
          <p:cNvSpPr txBox="1"/>
          <p:nvPr/>
        </p:nvSpPr>
        <p:spPr bwMode="auto">
          <a:xfrm>
            <a:off x="21261" y="3152095"/>
            <a:ext cx="11717079" cy="78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3185" tIns="55601" rIns="113185" bIns="55601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0">
                <a:solidFill>
                  <a:schemeClr val="accent5">
                    <a:lumMod val="25000"/>
                  </a:schemeClr>
                </a:solidFill>
                <a:latin typeface="微软雅黑 Light" pitchFamily="34" charset="-122"/>
                <a:ea typeface="微软雅黑 Light" pitchFamily="34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572135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1143635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71577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228727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3600" dirty="0"/>
              <a:t>3</a:t>
            </a:r>
            <a:r>
              <a:rPr lang="zh-CN" altLang="en-US" sz="3600" dirty="0"/>
              <a:t>、报表</a:t>
            </a:r>
            <a:endParaRPr lang="en-US" sz="2000" dirty="0">
              <a:solidFill>
                <a:sysClr val="windowText" lastClr="000000"/>
              </a:solidFill>
            </a:endParaRPr>
          </a:p>
        </p:txBody>
      </p:sp>
      <p:cxnSp>
        <p:nvCxnSpPr>
          <p:cNvPr id="4" name="直接连接符 16"/>
          <p:cNvCxnSpPr/>
          <p:nvPr/>
        </p:nvCxnSpPr>
        <p:spPr bwMode="auto">
          <a:xfrm>
            <a:off x="0" y="3942826"/>
            <a:ext cx="10763075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216183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/>
              <a:t>3.1 </a:t>
            </a:r>
            <a:r>
              <a:rPr lang="zh-CN" altLang="en-US" dirty="0"/>
              <a:t>资金计划项目报表</a:t>
            </a:r>
            <a:r>
              <a:rPr lang="en-US" altLang="zh-CN" dirty="0"/>
              <a:t>-</a:t>
            </a:r>
            <a:r>
              <a:rPr lang="zh-CN" altLang="en-US" dirty="0"/>
              <a:t>入口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9131BC7-FA36-4DD9-BA92-0FC1AF5E9444}"/>
              </a:ext>
            </a:extLst>
          </p:cNvPr>
          <p:cNvSpPr txBox="1"/>
          <p:nvPr/>
        </p:nvSpPr>
        <p:spPr>
          <a:xfrm>
            <a:off x="255182" y="967563"/>
            <a:ext cx="11302409" cy="914400"/>
          </a:xfrm>
          <a:prstGeom prst="rect">
            <a:avLst/>
          </a:prstGeom>
          <a:noFill/>
        </p:spPr>
        <p:txBody>
          <a:bodyPr wrap="none" lIns="96105" tIns="48052" rIns="96105" bIns="48052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路径：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新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PD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平台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/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财务系统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/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资金计划平台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/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资金计划项目报表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0E39663-8E4A-4766-8368-94D59C595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353" y="2545773"/>
            <a:ext cx="9972675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7628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/>
              <a:t>3.1 </a:t>
            </a:r>
            <a:r>
              <a:rPr lang="zh-CN" altLang="en-US" dirty="0"/>
              <a:t>资金计划项目报表</a:t>
            </a:r>
            <a:r>
              <a:rPr lang="en-US" altLang="zh-CN" dirty="0"/>
              <a:t>-</a:t>
            </a:r>
            <a:r>
              <a:rPr lang="zh-CN" altLang="en-US" dirty="0"/>
              <a:t>报表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D73453D-7AFC-4D22-A4C7-6E25D3E86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71" y="885489"/>
            <a:ext cx="8778129" cy="350571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514EEF89-9753-452A-8818-95AA0B8F77CC}"/>
              </a:ext>
            </a:extLst>
          </p:cNvPr>
          <p:cNvSpPr/>
          <p:nvPr/>
        </p:nvSpPr>
        <p:spPr>
          <a:xfrm>
            <a:off x="861171" y="4496590"/>
            <a:ext cx="112649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1400" dirty="0">
                <a:solidFill>
                  <a:srgbClr val="FF0000"/>
                </a:solidFill>
              </a:rPr>
              <a:t>Tips</a:t>
            </a:r>
            <a:r>
              <a:rPr lang="zh-CN" altLang="en-US" sz="1400" dirty="0">
                <a:solidFill>
                  <a:srgbClr val="FF0000"/>
                </a:solidFill>
              </a:rPr>
              <a:t>：</a:t>
            </a:r>
          </a:p>
          <a:p>
            <a:pPr>
              <a:lnSpc>
                <a:spcPct val="100000"/>
              </a:lnSpc>
            </a:pPr>
            <a:r>
              <a:rPr lang="zh-CN" altLang="en-US" sz="1400" dirty="0">
                <a:solidFill>
                  <a:srgbClr val="FF0000"/>
                </a:solidFill>
              </a:rPr>
              <a:t>1、预算审批数读取</a:t>
            </a:r>
            <a:r>
              <a:rPr lang="en-US" altLang="zh-CN" sz="1400" dirty="0">
                <a:solidFill>
                  <a:srgbClr val="FF0000"/>
                </a:solidFill>
              </a:rPr>
              <a:t>【</a:t>
            </a:r>
            <a:r>
              <a:rPr lang="zh-CN" altLang="en-US" sz="1400" dirty="0">
                <a:solidFill>
                  <a:srgbClr val="FF0000"/>
                </a:solidFill>
              </a:rPr>
              <a:t>资金计划预算编制</a:t>
            </a:r>
            <a:r>
              <a:rPr lang="en-US" altLang="zh-CN" sz="1400" dirty="0">
                <a:solidFill>
                  <a:srgbClr val="FF0000"/>
                </a:solidFill>
              </a:rPr>
              <a:t>】</a:t>
            </a:r>
            <a:r>
              <a:rPr lang="zh-CN" altLang="en-US" sz="1400" dirty="0">
                <a:solidFill>
                  <a:srgbClr val="FF0000"/>
                </a:solidFill>
              </a:rPr>
              <a:t>的定稿版的预算</a:t>
            </a:r>
          </a:p>
          <a:p>
            <a:pPr>
              <a:lnSpc>
                <a:spcPct val="100000"/>
              </a:lnSpc>
            </a:pPr>
            <a:r>
              <a:rPr lang="zh-CN" altLang="en-US" sz="1400" dirty="0">
                <a:solidFill>
                  <a:srgbClr val="FF0000"/>
                </a:solidFill>
              </a:rPr>
              <a:t>2、预算追加数读取</a:t>
            </a:r>
            <a:r>
              <a:rPr lang="en-US" altLang="zh-CN" sz="1400" dirty="0">
                <a:solidFill>
                  <a:srgbClr val="FF0000"/>
                </a:solidFill>
              </a:rPr>
              <a:t>【</a:t>
            </a:r>
            <a:r>
              <a:rPr lang="zh-CN" altLang="en-US" sz="1400" dirty="0">
                <a:solidFill>
                  <a:srgbClr val="FF0000"/>
                </a:solidFill>
              </a:rPr>
              <a:t>地产公司月预算外支出申请表</a:t>
            </a:r>
            <a:r>
              <a:rPr lang="en-US" altLang="zh-CN" sz="1400" dirty="0">
                <a:solidFill>
                  <a:srgbClr val="FF0000"/>
                </a:solidFill>
              </a:rPr>
              <a:t>】</a:t>
            </a:r>
            <a:r>
              <a:rPr lang="zh-CN" altLang="en-US" sz="1400" dirty="0">
                <a:solidFill>
                  <a:srgbClr val="FF0000"/>
                </a:solidFill>
              </a:rPr>
              <a:t>审批过后的申请记录</a:t>
            </a:r>
          </a:p>
          <a:p>
            <a:pPr>
              <a:lnSpc>
                <a:spcPct val="100000"/>
              </a:lnSpc>
            </a:pPr>
            <a:r>
              <a:rPr lang="zh-CN" altLang="en-US" sz="1400" dirty="0">
                <a:solidFill>
                  <a:srgbClr val="FF0000"/>
                </a:solidFill>
              </a:rPr>
              <a:t>3、本月总预算=本月预算审批数+本月预算追加数</a:t>
            </a:r>
          </a:p>
          <a:p>
            <a:pPr>
              <a:lnSpc>
                <a:spcPct val="100000"/>
              </a:lnSpc>
            </a:pPr>
            <a:r>
              <a:rPr lang="zh-CN" altLang="en-US" sz="1400" dirty="0">
                <a:solidFill>
                  <a:srgbClr val="FF0000"/>
                </a:solidFill>
              </a:rPr>
              <a:t>4、执行数读取【财务收付款平台】中支付日期在本月的对应科目的（根据业务类型绑定的）并且已支付状态的金额。点击执行数可以跳转至【财务收付款平台】并带入项目月份状态查看明细项。部分支持手工维护的项目，可以编辑“执行数”。</a:t>
            </a:r>
          </a:p>
          <a:p>
            <a:pPr>
              <a:lnSpc>
                <a:spcPct val="100000"/>
              </a:lnSpc>
            </a:pPr>
            <a:r>
              <a:rPr lang="zh-CN" altLang="en-US" sz="1400" dirty="0">
                <a:solidFill>
                  <a:srgbClr val="FF0000"/>
                </a:solidFill>
              </a:rPr>
              <a:t>5、调整执行数显示【预算执行数明细】中进行执行数调整后审批完成的记录</a:t>
            </a:r>
            <a:endParaRPr lang="en-US" altLang="zh-CN" sz="14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r>
              <a:rPr lang="zh-CN" altLang="en-US" sz="1400" dirty="0">
                <a:solidFill>
                  <a:srgbClr val="FF0000"/>
                </a:solidFill>
              </a:rPr>
              <a:t>6、执行总数=执行数+调整执行数</a:t>
            </a:r>
          </a:p>
          <a:p>
            <a:pPr>
              <a:lnSpc>
                <a:spcPct val="100000"/>
              </a:lnSpc>
            </a:pPr>
            <a:r>
              <a:rPr lang="zh-CN" altLang="en-US" sz="1400" dirty="0">
                <a:solidFill>
                  <a:srgbClr val="FF0000"/>
                </a:solidFill>
              </a:rPr>
              <a:t>7、偏差率=执行总数/预算审核数</a:t>
            </a:r>
          </a:p>
          <a:p>
            <a:pPr>
              <a:lnSpc>
                <a:spcPct val="100000"/>
              </a:lnSpc>
            </a:pPr>
            <a:r>
              <a:rPr lang="zh-CN" altLang="en-US" sz="1400" dirty="0">
                <a:solidFill>
                  <a:srgbClr val="FF0000"/>
                </a:solidFill>
              </a:rPr>
              <a:t>8、原因分析取可在后续功能中手动维护</a:t>
            </a:r>
            <a:endParaRPr lang="en-US" altLang="zh-CN" sz="14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r>
              <a:rPr lang="en-US" altLang="zh-CN" sz="1400" dirty="0">
                <a:solidFill>
                  <a:srgbClr val="FF0000"/>
                </a:solidFill>
              </a:rPr>
              <a:t>9</a:t>
            </a:r>
            <a:r>
              <a:rPr lang="zh-CN" altLang="en-US" sz="1400" dirty="0">
                <a:solidFill>
                  <a:srgbClr val="FF0000"/>
                </a:solidFill>
              </a:rPr>
              <a:t>、项目会计、出纳点击编辑按钮，跳转至，执行数及原因分析维护界面，编辑动作将会保存供后台分析，请谨慎修改。</a:t>
            </a:r>
          </a:p>
        </p:txBody>
      </p:sp>
    </p:spTree>
    <p:extLst>
      <p:ext uri="{BB962C8B-B14F-4D97-AF65-F5344CB8AC3E}">
        <p14:creationId xmlns:p14="http://schemas.microsoft.com/office/powerpoint/2010/main" val="13266465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/>
              <a:t>3.1 </a:t>
            </a:r>
            <a:r>
              <a:rPr lang="zh-CN" altLang="en-US" dirty="0"/>
              <a:t>资金计划项目报表</a:t>
            </a:r>
            <a:r>
              <a:rPr lang="en-US" altLang="zh-CN" dirty="0"/>
              <a:t>-</a:t>
            </a:r>
            <a:r>
              <a:rPr lang="zh-CN" altLang="en-US" dirty="0"/>
              <a:t>报表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FD52A76-CA45-42E3-82C1-B16450EA3E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654" y="1042561"/>
            <a:ext cx="8761107" cy="4481939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21366EFD-4565-4641-A199-8FC35893CF6B}"/>
              </a:ext>
            </a:extLst>
          </p:cNvPr>
          <p:cNvSpPr/>
          <p:nvPr/>
        </p:nvSpPr>
        <p:spPr>
          <a:xfrm>
            <a:off x="1343771" y="5660519"/>
            <a:ext cx="11264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1400" dirty="0">
                <a:solidFill>
                  <a:srgbClr val="FF0000"/>
                </a:solidFill>
              </a:rPr>
              <a:t>Tips</a:t>
            </a:r>
            <a:r>
              <a:rPr lang="zh-CN" altLang="en-US" sz="1400" dirty="0">
                <a:solidFill>
                  <a:srgbClr val="FF0000"/>
                </a:solidFill>
              </a:rPr>
              <a:t>：</a:t>
            </a:r>
          </a:p>
          <a:p>
            <a:pPr>
              <a:lnSpc>
                <a:spcPct val="100000"/>
              </a:lnSpc>
            </a:pPr>
            <a:r>
              <a:rPr lang="zh-CN" altLang="en-US" sz="1400" dirty="0">
                <a:solidFill>
                  <a:srgbClr val="FF0000"/>
                </a:solidFill>
              </a:rPr>
              <a:t>部分支持手工维护的项目（根据集团管理规则），点击“编辑”按钮，可以编辑“执行数”。</a:t>
            </a:r>
          </a:p>
        </p:txBody>
      </p:sp>
    </p:spTree>
    <p:extLst>
      <p:ext uri="{BB962C8B-B14F-4D97-AF65-F5344CB8AC3E}">
        <p14:creationId xmlns:p14="http://schemas.microsoft.com/office/powerpoint/2010/main" val="5612938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/>
              <a:t>3.2 </a:t>
            </a:r>
            <a:r>
              <a:rPr lang="zh-CN" altLang="en-US" dirty="0"/>
              <a:t>新增/调剂预算</a:t>
            </a:r>
            <a:r>
              <a:rPr lang="en-US" altLang="zh-CN" dirty="0"/>
              <a:t>-</a:t>
            </a:r>
            <a:r>
              <a:rPr lang="zh-CN" altLang="en-US" dirty="0"/>
              <a:t>预算追加台账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7F21D50-807F-4785-B3D2-94324E2C70E8}"/>
              </a:ext>
            </a:extLst>
          </p:cNvPr>
          <p:cNvSpPr txBox="1"/>
          <p:nvPr/>
        </p:nvSpPr>
        <p:spPr>
          <a:xfrm>
            <a:off x="255182" y="967563"/>
            <a:ext cx="11302409" cy="914400"/>
          </a:xfrm>
          <a:prstGeom prst="rect">
            <a:avLst/>
          </a:prstGeom>
          <a:noFill/>
        </p:spPr>
        <p:txBody>
          <a:bodyPr wrap="none" lIns="96105" tIns="48052" rIns="96105" bIns="48052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路径：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新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PD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平台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/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财务系统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/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资金计划平台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/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预算追加明细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9606F95-9397-4E93-AE78-54502F6E6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83" y="2220653"/>
            <a:ext cx="10082618" cy="3156368"/>
          </a:xfrm>
          <a:prstGeom prst="rect">
            <a:avLst/>
          </a:prstGeom>
        </p:spPr>
      </p:pic>
      <p:sp>
        <p:nvSpPr>
          <p:cNvPr id="12" name="矩形标注 5">
            <a:extLst>
              <a:ext uri="{FF2B5EF4-FFF2-40B4-BE49-F238E27FC236}">
                <a16:creationId xmlns:a16="http://schemas.microsoft.com/office/drawing/2014/main" id="{58604FB9-B6E1-4345-945E-7889B82980BB}"/>
              </a:ext>
            </a:extLst>
          </p:cNvPr>
          <p:cNvSpPr/>
          <p:nvPr/>
        </p:nvSpPr>
        <p:spPr bwMode="auto">
          <a:xfrm>
            <a:off x="10402680" y="3206495"/>
            <a:ext cx="2143737" cy="1528243"/>
          </a:xfrm>
          <a:prstGeom prst="wedgeRectCallout">
            <a:avLst>
              <a:gd name="adj1" fmla="val -81808"/>
              <a:gd name="adj2" fmla="val -30133"/>
            </a:avLst>
          </a:prstGeom>
          <a:solidFill>
            <a:srgbClr val="F5F1E7"/>
          </a:solidFill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 Light" pitchFamily="34" charset="-122"/>
                <a:ea typeface="微软雅黑 Light" pitchFamily="34" charset="-122"/>
              </a:rPr>
              <a:t>“调剂金额”为正数说明调进科目；负数说明为调出科目</a:t>
            </a:r>
            <a:endParaRPr lang="en-US" altLang="zh-CN" sz="1400" dirty="0">
              <a:latin typeface="微软雅黑 Light" pitchFamily="34" charset="-122"/>
              <a:ea typeface="微软雅黑 Light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478461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/>
              <a:t>3.3 </a:t>
            </a:r>
            <a:r>
              <a:rPr lang="zh-CN" altLang="en-US" dirty="0"/>
              <a:t>预算调整执行数明细</a:t>
            </a:r>
            <a:r>
              <a:rPr lang="en-US" altLang="zh-CN" dirty="0"/>
              <a:t>-</a:t>
            </a:r>
            <a:r>
              <a:rPr lang="zh-CN" altLang="en-US" dirty="0"/>
              <a:t>入口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9131BC7-FA36-4DD9-BA92-0FC1AF5E9444}"/>
              </a:ext>
            </a:extLst>
          </p:cNvPr>
          <p:cNvSpPr txBox="1"/>
          <p:nvPr/>
        </p:nvSpPr>
        <p:spPr>
          <a:xfrm>
            <a:off x="255182" y="967563"/>
            <a:ext cx="11302409" cy="914400"/>
          </a:xfrm>
          <a:prstGeom prst="rect">
            <a:avLst/>
          </a:prstGeom>
          <a:noFill/>
        </p:spPr>
        <p:txBody>
          <a:bodyPr wrap="none" lIns="96105" tIns="48052" rIns="96105" bIns="48052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路径：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新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PD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平台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/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财务系统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/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资金计划平台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/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调整执行数明细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EE50528-B948-45A7-B460-3DC8C7292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724" y="2418916"/>
            <a:ext cx="9420225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9078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/>
              <a:t>3.3 </a:t>
            </a:r>
            <a:r>
              <a:rPr lang="zh-CN" altLang="en-US" dirty="0"/>
              <a:t>预算调整执行数明细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3EDA17B-49FE-423D-9048-AAC537D20F59}"/>
              </a:ext>
            </a:extLst>
          </p:cNvPr>
          <p:cNvSpPr/>
          <p:nvPr/>
        </p:nvSpPr>
        <p:spPr>
          <a:xfrm>
            <a:off x="437653" y="4648270"/>
            <a:ext cx="40384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1400" dirty="0">
                <a:solidFill>
                  <a:srgbClr val="FF0000"/>
                </a:solidFill>
              </a:rPr>
              <a:t>Tips</a:t>
            </a:r>
            <a:r>
              <a:rPr lang="zh-CN" altLang="en-US" sz="1400" dirty="0">
                <a:solidFill>
                  <a:srgbClr val="FF0000"/>
                </a:solidFill>
              </a:rPr>
              <a:t>：</a:t>
            </a:r>
          </a:p>
          <a:p>
            <a:pPr>
              <a:lnSpc>
                <a:spcPct val="100000"/>
              </a:lnSpc>
            </a:pPr>
            <a:r>
              <a:rPr lang="zh-CN" altLang="en-US" sz="1400" dirty="0">
                <a:solidFill>
                  <a:srgbClr val="FF0000"/>
                </a:solidFill>
              </a:rPr>
              <a:t>为防止一些例外因素导致的执行数调整，特开此功能权限提供修改执行数，编辑动作将会保存供后台分析，请谨慎修改。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DD332FB-37E5-491A-B11A-29F70A2763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85" y="1056851"/>
            <a:ext cx="6015877" cy="303889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3183CA1-6A4A-448C-9A82-6AC8F39D82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938" y="3164215"/>
            <a:ext cx="7011209" cy="3478174"/>
          </a:xfrm>
          <a:prstGeom prst="rect">
            <a:avLst/>
          </a:prstGeom>
        </p:spPr>
      </p:pic>
      <p:sp>
        <p:nvSpPr>
          <p:cNvPr id="17" name="标注: 左箭头 16">
            <a:extLst>
              <a:ext uri="{FF2B5EF4-FFF2-40B4-BE49-F238E27FC236}">
                <a16:creationId xmlns:a16="http://schemas.microsoft.com/office/drawing/2014/main" id="{6F427929-6B24-4DF7-9E21-DF03D6D034D6}"/>
              </a:ext>
            </a:extLst>
          </p:cNvPr>
          <p:cNvSpPr/>
          <p:nvPr/>
        </p:nvSpPr>
        <p:spPr bwMode="auto">
          <a:xfrm>
            <a:off x="6602412" y="878958"/>
            <a:ext cx="1549400" cy="1645602"/>
          </a:xfrm>
          <a:prstGeom prst="leftArrowCallout">
            <a:avLst>
              <a:gd name="adj1" fmla="val 25000"/>
              <a:gd name="adj2" fmla="val 24180"/>
              <a:gd name="adj3" fmla="val 25000"/>
              <a:gd name="adj4" fmla="val 64977"/>
            </a:avLst>
          </a:prstGeom>
          <a:solidFill>
            <a:srgbClr val="F5F1E7"/>
          </a:solidFill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r>
              <a:rPr lang="zh-CN" altLang="en-US" dirty="0"/>
              <a:t>待审核状态</a:t>
            </a:r>
          </a:p>
        </p:txBody>
      </p:sp>
      <p:sp>
        <p:nvSpPr>
          <p:cNvPr id="20" name="标注: 下箭头 19">
            <a:extLst>
              <a:ext uri="{FF2B5EF4-FFF2-40B4-BE49-F238E27FC236}">
                <a16:creationId xmlns:a16="http://schemas.microsoft.com/office/drawing/2014/main" id="{A906FA50-1F92-4626-A897-02920A5239FB}"/>
              </a:ext>
            </a:extLst>
          </p:cNvPr>
          <p:cNvSpPr/>
          <p:nvPr/>
        </p:nvSpPr>
        <p:spPr bwMode="auto">
          <a:xfrm>
            <a:off x="10662489" y="2760452"/>
            <a:ext cx="1905000" cy="1181100"/>
          </a:xfrm>
          <a:prstGeom prst="downArrowCallout">
            <a:avLst/>
          </a:prstGeom>
          <a:solidFill>
            <a:srgbClr val="F5F1E7"/>
          </a:solidFill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r>
              <a:rPr lang="zh-CN" altLang="en-US" dirty="0"/>
              <a:t>待审核</a:t>
            </a:r>
            <a:r>
              <a:rPr lang="en-US" altLang="zh-CN" dirty="0"/>
              <a:t>/</a:t>
            </a:r>
            <a:r>
              <a:rPr lang="zh-CN" altLang="en-US" dirty="0"/>
              <a:t>审核通过状态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939E0742-F0E7-4E43-B2E4-17481ABB4555}"/>
              </a:ext>
            </a:extLst>
          </p:cNvPr>
          <p:cNvSpPr/>
          <p:nvPr/>
        </p:nvSpPr>
        <p:spPr>
          <a:xfrm>
            <a:off x="8337642" y="761577"/>
            <a:ext cx="4128784" cy="1895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FF0000"/>
                </a:solidFill>
              </a:rPr>
              <a:t>①项目会计、出纳在待审核状态时，可以维护调整执行数及调整原因</a:t>
            </a:r>
            <a:endParaRPr lang="en-US" altLang="zh-CN" sz="16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FF0000"/>
                </a:solidFill>
              </a:rPr>
              <a:t>②提交后置为“待审核”状态</a:t>
            </a:r>
            <a:endParaRPr lang="en-US" altLang="zh-CN" sz="16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FF0000"/>
                </a:solidFill>
              </a:rPr>
              <a:t>③事业部资金计划负责人可以审核或者驳回，审核后，即可进入预算报表</a:t>
            </a:r>
          </a:p>
        </p:txBody>
      </p:sp>
    </p:spTree>
    <p:extLst>
      <p:ext uri="{BB962C8B-B14F-4D97-AF65-F5344CB8AC3E}">
        <p14:creationId xmlns:p14="http://schemas.microsoft.com/office/powerpoint/2010/main" val="15419240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/>
              <a:t>3.4 </a:t>
            </a:r>
            <a:r>
              <a:rPr lang="zh-CN" altLang="en-US" dirty="0"/>
              <a:t>资金计划汇总下载</a:t>
            </a:r>
            <a:r>
              <a:rPr lang="en-US" altLang="zh-CN" dirty="0"/>
              <a:t>-</a:t>
            </a:r>
            <a:r>
              <a:rPr lang="zh-CN" altLang="en-US" dirty="0"/>
              <a:t>入口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9131BC7-FA36-4DD9-BA92-0FC1AF5E9444}"/>
              </a:ext>
            </a:extLst>
          </p:cNvPr>
          <p:cNvSpPr txBox="1"/>
          <p:nvPr/>
        </p:nvSpPr>
        <p:spPr>
          <a:xfrm>
            <a:off x="255182" y="967563"/>
            <a:ext cx="11302409" cy="914400"/>
          </a:xfrm>
          <a:prstGeom prst="rect">
            <a:avLst/>
          </a:prstGeom>
          <a:noFill/>
        </p:spPr>
        <p:txBody>
          <a:bodyPr wrap="none" lIns="96105" tIns="48052" rIns="96105" bIns="48052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路径：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新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PD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平台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/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财务系统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/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资金计划平台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/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资金计划汇总下载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774E69B-67FE-4966-92B8-0008805E3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414" y="2313275"/>
            <a:ext cx="987742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7645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/>
              <a:t>3.4 </a:t>
            </a:r>
            <a:r>
              <a:rPr lang="zh-CN" altLang="en-US" dirty="0"/>
              <a:t>资金计划汇总下载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B22B226-FC1B-47F8-842E-FA50A2B47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912" y="1505763"/>
            <a:ext cx="7343775" cy="3228975"/>
          </a:xfrm>
          <a:prstGeom prst="rect">
            <a:avLst/>
          </a:prstGeom>
        </p:spPr>
      </p:pic>
      <p:sp>
        <p:nvSpPr>
          <p:cNvPr id="12" name="矩形标注 5">
            <a:extLst>
              <a:ext uri="{FF2B5EF4-FFF2-40B4-BE49-F238E27FC236}">
                <a16:creationId xmlns:a16="http://schemas.microsoft.com/office/drawing/2014/main" id="{58604FB9-B6E1-4345-945E-7889B82980BB}"/>
              </a:ext>
            </a:extLst>
          </p:cNvPr>
          <p:cNvSpPr/>
          <p:nvPr/>
        </p:nvSpPr>
        <p:spPr bwMode="auto">
          <a:xfrm>
            <a:off x="8865980" y="3206495"/>
            <a:ext cx="2143737" cy="1528243"/>
          </a:xfrm>
          <a:prstGeom prst="wedgeRectCallout">
            <a:avLst>
              <a:gd name="adj1" fmla="val -380390"/>
              <a:gd name="adj2" fmla="val 5601"/>
            </a:avLst>
          </a:prstGeom>
          <a:solidFill>
            <a:schemeClr val="accent1">
              <a:lumMod val="20000"/>
              <a:lumOff val="80000"/>
            </a:schemeClr>
          </a:solidFill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 Light" pitchFamily="34" charset="-122"/>
                <a:ea typeface="微软雅黑 Light" pitchFamily="34" charset="-122"/>
              </a:rPr>
              <a:t>根据需要，选填页面中的信息，点击“导出”可以个性化导出报表</a:t>
            </a:r>
            <a:endParaRPr lang="en-US" altLang="zh-CN" sz="1400" dirty="0"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3EDA17B-49FE-423D-9048-AAC537D20F59}"/>
              </a:ext>
            </a:extLst>
          </p:cNvPr>
          <p:cNvSpPr/>
          <p:nvPr/>
        </p:nvSpPr>
        <p:spPr>
          <a:xfrm>
            <a:off x="1077912" y="5240954"/>
            <a:ext cx="11264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1400" dirty="0">
                <a:solidFill>
                  <a:srgbClr val="FF0000"/>
                </a:solidFill>
              </a:rPr>
              <a:t>Tips</a:t>
            </a:r>
            <a:r>
              <a:rPr lang="zh-CN" altLang="en-US" sz="1400" dirty="0">
                <a:solidFill>
                  <a:srgbClr val="FF0000"/>
                </a:solidFill>
              </a:rPr>
              <a:t>：</a:t>
            </a:r>
          </a:p>
          <a:p>
            <a:pPr>
              <a:lnSpc>
                <a:spcPct val="100000"/>
              </a:lnSpc>
            </a:pPr>
            <a:r>
              <a:rPr lang="zh-CN" altLang="en-US" sz="1400" dirty="0">
                <a:solidFill>
                  <a:srgbClr val="FF0000"/>
                </a:solidFill>
              </a:rPr>
              <a:t>导出数据量大会影响导出效率，请耐心等待或者尽可能减少单次导出数据范围</a:t>
            </a:r>
          </a:p>
        </p:txBody>
      </p:sp>
    </p:spTree>
    <p:extLst>
      <p:ext uri="{BB962C8B-B14F-4D97-AF65-F5344CB8AC3E}">
        <p14:creationId xmlns:p14="http://schemas.microsoft.com/office/powerpoint/2010/main" val="37507510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40AEB46-53D8-4F6A-A1EB-BAAE6B667687}"/>
              </a:ext>
            </a:extLst>
          </p:cNvPr>
          <p:cNvSpPr/>
          <p:nvPr/>
        </p:nvSpPr>
        <p:spPr>
          <a:xfrm>
            <a:off x="849045" y="2438848"/>
            <a:ext cx="6400800" cy="21204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800" dirty="0"/>
              <a:t>1 </a:t>
            </a:r>
            <a:r>
              <a:rPr lang="zh-CN" altLang="en-US" sz="1800" dirty="0"/>
              <a:t>现金流科目编制</a:t>
            </a:r>
            <a:endParaRPr lang="en-US" altLang="zh-CN" sz="18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zh-CN" altLang="en-US" sz="18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800" dirty="0"/>
              <a:t>2 </a:t>
            </a:r>
            <a:r>
              <a:rPr lang="zh-CN" altLang="en-US" sz="1800" dirty="0"/>
              <a:t>资金计划权限分配</a:t>
            </a:r>
            <a:endParaRPr lang="en-US" altLang="zh-CN" sz="18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18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800" dirty="0"/>
              <a:t>3 </a:t>
            </a:r>
            <a:r>
              <a:rPr lang="zh-CN" altLang="en-US" sz="1800" dirty="0"/>
              <a:t>公司财务组织分配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31262D0-75B1-4B3F-B4BF-4B698CC99721}"/>
              </a:ext>
            </a:extLst>
          </p:cNvPr>
          <p:cNvSpPr/>
          <p:nvPr/>
        </p:nvSpPr>
        <p:spPr>
          <a:xfrm>
            <a:off x="823645" y="1008698"/>
            <a:ext cx="8084264" cy="63402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二、财务资金计划后台配置维护</a:t>
            </a:r>
            <a:endParaRPr lang="en-US" altLang="zh-CN" sz="4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E75C7E1C-0A40-4913-95D3-205FC0B97D8C}"/>
              </a:ext>
            </a:extLst>
          </p:cNvPr>
          <p:cNvCxnSpPr>
            <a:cxnSpLocks/>
          </p:cNvCxnSpPr>
          <p:nvPr/>
        </p:nvCxnSpPr>
        <p:spPr bwMode="auto">
          <a:xfrm>
            <a:off x="849045" y="1790700"/>
            <a:ext cx="3329255" cy="0"/>
          </a:xfrm>
          <a:prstGeom prst="line">
            <a:avLst/>
          </a:prstGeom>
          <a:solidFill>
            <a:schemeClr val="accent1"/>
          </a:solidFill>
          <a:ln w="57150" cap="flat" cmpd="sng" algn="ctr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38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矩形 6">
            <a:extLst>
              <a:ext uri="{FF2B5EF4-FFF2-40B4-BE49-F238E27FC236}">
                <a16:creationId xmlns:a16="http://schemas.microsoft.com/office/drawing/2014/main" id="{BEE75BB9-E933-4D1F-A1B9-D1A009A04C20}"/>
              </a:ext>
            </a:extLst>
          </p:cNvPr>
          <p:cNvSpPr/>
          <p:nvPr/>
        </p:nvSpPr>
        <p:spPr>
          <a:xfrm>
            <a:off x="1077912" y="5240954"/>
            <a:ext cx="11264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1400" dirty="0">
                <a:solidFill>
                  <a:srgbClr val="FF0000"/>
                </a:solidFill>
              </a:rPr>
              <a:t>Tips</a:t>
            </a:r>
            <a:r>
              <a:rPr lang="zh-CN" altLang="en-US" sz="1400" dirty="0">
                <a:solidFill>
                  <a:srgbClr val="FF0000"/>
                </a:solidFill>
              </a:rPr>
              <a:t>：</a:t>
            </a:r>
          </a:p>
          <a:p>
            <a:pPr>
              <a:lnSpc>
                <a:spcPct val="100000"/>
              </a:lnSpc>
            </a:pPr>
            <a:r>
              <a:rPr lang="zh-CN" altLang="en-US" sz="1800" dirty="0">
                <a:solidFill>
                  <a:srgbClr val="FF0000"/>
                </a:solidFill>
              </a:rPr>
              <a:t>仅供总裁办信息部、财务管理中心后台配置使用</a:t>
            </a:r>
          </a:p>
        </p:txBody>
      </p:sp>
    </p:spTree>
    <p:extLst>
      <p:ext uri="{BB962C8B-B14F-4D97-AF65-F5344CB8AC3E}">
        <p14:creationId xmlns:p14="http://schemas.microsoft.com/office/powerpoint/2010/main" val="428572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资金计划平台管理流程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4FA021D-6A95-4D9B-B5A6-64AFB28CE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0822" y="277091"/>
            <a:ext cx="4801186" cy="664671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/>
              <a:t>1 </a:t>
            </a:r>
            <a:r>
              <a:rPr lang="zh-CN" altLang="en-US" dirty="0"/>
              <a:t>现金流科目编制</a:t>
            </a:r>
            <a:r>
              <a:rPr lang="en-US" altLang="zh-CN" dirty="0"/>
              <a:t>-</a:t>
            </a:r>
            <a:r>
              <a:rPr lang="zh-CN" altLang="en-US" dirty="0"/>
              <a:t>入口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9131BC7-FA36-4DD9-BA92-0FC1AF5E9444}"/>
              </a:ext>
            </a:extLst>
          </p:cNvPr>
          <p:cNvSpPr txBox="1"/>
          <p:nvPr/>
        </p:nvSpPr>
        <p:spPr>
          <a:xfrm>
            <a:off x="255182" y="967563"/>
            <a:ext cx="11302409" cy="914400"/>
          </a:xfrm>
          <a:prstGeom prst="rect">
            <a:avLst/>
          </a:prstGeom>
          <a:noFill/>
        </p:spPr>
        <p:txBody>
          <a:bodyPr wrap="none" lIns="96105" tIns="48052" rIns="96105" bIns="48052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路径：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新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PD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平台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/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财务系统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/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资金计划平台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/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地产财务现金流科目编制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0A33302-E2A5-4C6C-92FB-997430059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287" y="2019300"/>
            <a:ext cx="8963025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5263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/>
              <a:t>1 </a:t>
            </a:r>
            <a:r>
              <a:rPr lang="zh-CN" altLang="en-US" dirty="0"/>
              <a:t>现金流科目编制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8FDD2FD-39EF-449F-89E4-132D9CD084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17" y="1065319"/>
            <a:ext cx="8084640" cy="38184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EEA85E4-42CB-4991-86A1-5107376DA5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495" y="2734322"/>
            <a:ext cx="3945388" cy="3594550"/>
          </a:xfrm>
          <a:prstGeom prst="rect">
            <a:avLst/>
          </a:prstGeom>
        </p:spPr>
      </p:pic>
      <p:sp>
        <p:nvSpPr>
          <p:cNvPr id="8" name="矩形标注 5">
            <a:extLst>
              <a:ext uri="{FF2B5EF4-FFF2-40B4-BE49-F238E27FC236}">
                <a16:creationId xmlns:a16="http://schemas.microsoft.com/office/drawing/2014/main" id="{4C170582-AF6E-48CD-82A6-9E82E95619B9}"/>
              </a:ext>
            </a:extLst>
          </p:cNvPr>
          <p:cNvSpPr/>
          <p:nvPr/>
        </p:nvSpPr>
        <p:spPr bwMode="auto">
          <a:xfrm>
            <a:off x="8962878" y="229039"/>
            <a:ext cx="2143737" cy="896717"/>
          </a:xfrm>
          <a:prstGeom prst="wedgeRectCallout">
            <a:avLst>
              <a:gd name="adj1" fmla="val -74153"/>
              <a:gd name="adj2" fmla="val 112535"/>
            </a:avLst>
          </a:prstGeom>
          <a:solidFill>
            <a:schemeClr val="accent1">
              <a:lumMod val="20000"/>
              <a:lumOff val="80000"/>
            </a:schemeClr>
          </a:solidFill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 Light" pitchFamily="34" charset="-122"/>
                <a:ea typeface="微软雅黑 Light" pitchFamily="34" charset="-122"/>
              </a:rPr>
              <a:t>点击右上角“新增”按钮，新增大类科目</a:t>
            </a:r>
            <a:endParaRPr lang="en-US" altLang="zh-CN" sz="1400" dirty="0"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9" name="矩形标注 5">
            <a:extLst>
              <a:ext uri="{FF2B5EF4-FFF2-40B4-BE49-F238E27FC236}">
                <a16:creationId xmlns:a16="http://schemas.microsoft.com/office/drawing/2014/main" id="{DD1C161B-0C4E-4461-8038-745C50412F02}"/>
              </a:ext>
            </a:extLst>
          </p:cNvPr>
          <p:cNvSpPr/>
          <p:nvPr/>
        </p:nvSpPr>
        <p:spPr bwMode="auto">
          <a:xfrm>
            <a:off x="9371251" y="1471415"/>
            <a:ext cx="2143737" cy="1174127"/>
          </a:xfrm>
          <a:prstGeom prst="wedgeRectCallout">
            <a:avLst>
              <a:gd name="adj1" fmla="val -150351"/>
              <a:gd name="adj2" fmla="val 25413"/>
            </a:avLst>
          </a:prstGeom>
          <a:solidFill>
            <a:schemeClr val="accent1">
              <a:lumMod val="20000"/>
              <a:lumOff val="80000"/>
            </a:schemeClr>
          </a:solidFill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 Light" pitchFamily="34" charset="-122"/>
                <a:ea typeface="微软雅黑 Light" pitchFamily="34" charset="-122"/>
              </a:rPr>
              <a:t>点击科目操作栏“新增”按钮，新增该科目的子类科目</a:t>
            </a:r>
            <a:endParaRPr lang="en-US" altLang="zh-CN" sz="1400" dirty="0"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0" name="矩形标注 5">
            <a:extLst>
              <a:ext uri="{FF2B5EF4-FFF2-40B4-BE49-F238E27FC236}">
                <a16:creationId xmlns:a16="http://schemas.microsoft.com/office/drawing/2014/main" id="{CC8A720E-024D-41DD-9ED9-D8079AEE09CF}"/>
              </a:ext>
            </a:extLst>
          </p:cNvPr>
          <p:cNvSpPr/>
          <p:nvPr/>
        </p:nvSpPr>
        <p:spPr bwMode="auto">
          <a:xfrm>
            <a:off x="5750642" y="5157946"/>
            <a:ext cx="2143737" cy="896717"/>
          </a:xfrm>
          <a:prstGeom prst="wedgeRectCallout">
            <a:avLst>
              <a:gd name="adj1" fmla="val 87769"/>
              <a:gd name="adj2" fmla="val -52799"/>
            </a:avLst>
          </a:prstGeom>
          <a:solidFill>
            <a:schemeClr val="accent1">
              <a:lumMod val="20000"/>
              <a:lumOff val="80000"/>
            </a:schemeClr>
          </a:solidFill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 Light" pitchFamily="34" charset="-122"/>
                <a:ea typeface="微软雅黑 Light" pitchFamily="34" charset="-122"/>
              </a:rPr>
              <a:t>点击新增后的弹出框</a:t>
            </a:r>
            <a:endParaRPr lang="en-US" altLang="zh-CN" sz="1400" dirty="0"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D2EAAB1-526B-4A92-982C-2A5F159A0950}"/>
              </a:ext>
            </a:extLst>
          </p:cNvPr>
          <p:cNvSpPr/>
          <p:nvPr/>
        </p:nvSpPr>
        <p:spPr>
          <a:xfrm>
            <a:off x="318378" y="4973650"/>
            <a:ext cx="543226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1100" dirty="0">
                <a:solidFill>
                  <a:srgbClr val="FF0000"/>
                </a:solidFill>
              </a:rPr>
              <a:t>Tips</a:t>
            </a:r>
            <a:r>
              <a:rPr lang="zh-CN" altLang="en-US" sz="1100" dirty="0">
                <a:solidFill>
                  <a:srgbClr val="FF0000"/>
                </a:solidFill>
              </a:rPr>
              <a:t>：</a:t>
            </a:r>
          </a:p>
          <a:p>
            <a:pPr>
              <a:lnSpc>
                <a:spcPct val="100000"/>
              </a:lnSpc>
            </a:pPr>
            <a:r>
              <a:rPr lang="en-US" altLang="zh-CN" sz="1100" dirty="0">
                <a:solidFill>
                  <a:srgbClr val="FF0000"/>
                </a:solidFill>
              </a:rPr>
              <a:t>1</a:t>
            </a:r>
            <a:r>
              <a:rPr lang="zh-CN" altLang="en-US" sz="1100" dirty="0">
                <a:solidFill>
                  <a:srgbClr val="FF0000"/>
                </a:solidFill>
              </a:rPr>
              <a:t>、科目分为“可控项目”、“不可控项目”，两套管理方式</a:t>
            </a:r>
            <a:endParaRPr lang="en-US" altLang="zh-CN" sz="11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r>
              <a:rPr lang="en-US" altLang="zh-CN" sz="1100" dirty="0">
                <a:solidFill>
                  <a:srgbClr val="FF0000"/>
                </a:solidFill>
              </a:rPr>
              <a:t>2</a:t>
            </a:r>
            <a:r>
              <a:rPr lang="zh-CN" altLang="en-US" sz="1100" dirty="0">
                <a:solidFill>
                  <a:srgbClr val="FF0000"/>
                </a:solidFill>
              </a:rPr>
              <a:t>、现金流科目：科目名称</a:t>
            </a:r>
            <a:endParaRPr lang="en-US" altLang="zh-CN" sz="11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r>
              <a:rPr lang="en-US" altLang="zh-CN" sz="1100" dirty="0">
                <a:solidFill>
                  <a:srgbClr val="FF0000"/>
                </a:solidFill>
              </a:rPr>
              <a:t>3</a:t>
            </a:r>
            <a:r>
              <a:rPr lang="zh-CN" altLang="en-US" sz="1100" dirty="0">
                <a:solidFill>
                  <a:srgbClr val="FF0000"/>
                </a:solidFill>
              </a:rPr>
              <a:t>、顺序号：页面中显示的顺序，从小到大显示</a:t>
            </a:r>
            <a:endParaRPr lang="en-US" altLang="zh-CN" sz="11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r>
              <a:rPr lang="en-US" altLang="zh-CN" sz="1100" dirty="0">
                <a:solidFill>
                  <a:srgbClr val="FF0000"/>
                </a:solidFill>
              </a:rPr>
              <a:t>4</a:t>
            </a:r>
            <a:r>
              <a:rPr lang="zh-CN" altLang="en-US" sz="1100" dirty="0">
                <a:solidFill>
                  <a:srgbClr val="FF0000"/>
                </a:solidFill>
              </a:rPr>
              <a:t>、科目级别：从顶级科目为</a:t>
            </a:r>
            <a:r>
              <a:rPr lang="en-US" altLang="zh-CN" sz="1100" dirty="0">
                <a:solidFill>
                  <a:srgbClr val="FF0000"/>
                </a:solidFill>
              </a:rPr>
              <a:t>1</a:t>
            </a:r>
            <a:r>
              <a:rPr lang="zh-CN" altLang="en-US" sz="1100" dirty="0">
                <a:solidFill>
                  <a:srgbClr val="FF0000"/>
                </a:solidFill>
              </a:rPr>
              <a:t>开始</a:t>
            </a:r>
            <a:endParaRPr lang="en-US" altLang="zh-CN" sz="11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r>
              <a:rPr lang="en-US" altLang="zh-CN" sz="1100" dirty="0">
                <a:solidFill>
                  <a:srgbClr val="FF0000"/>
                </a:solidFill>
              </a:rPr>
              <a:t>5</a:t>
            </a:r>
            <a:r>
              <a:rPr lang="zh-CN" altLang="en-US" sz="1100" dirty="0">
                <a:solidFill>
                  <a:srgbClr val="FF0000"/>
                </a:solidFill>
              </a:rPr>
              <a:t>、需手工维护：允许手工编辑执行数（一般为</a:t>
            </a:r>
            <a:r>
              <a:rPr lang="en-US" altLang="zh-CN" sz="1100" dirty="0">
                <a:solidFill>
                  <a:srgbClr val="FF0000"/>
                </a:solidFill>
              </a:rPr>
              <a:t>PD</a:t>
            </a:r>
            <a:r>
              <a:rPr lang="zh-CN" altLang="en-US" sz="1100" dirty="0">
                <a:solidFill>
                  <a:srgbClr val="FF0000"/>
                </a:solidFill>
              </a:rPr>
              <a:t>无法继承的网批现金流科目）</a:t>
            </a:r>
            <a:endParaRPr lang="en-US" altLang="zh-CN" sz="11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r>
              <a:rPr lang="en-US" altLang="zh-CN" sz="1100" dirty="0">
                <a:solidFill>
                  <a:srgbClr val="FF0000"/>
                </a:solidFill>
              </a:rPr>
              <a:t>6</a:t>
            </a:r>
            <a:r>
              <a:rPr lang="zh-CN" altLang="en-US" sz="1100" dirty="0">
                <a:solidFill>
                  <a:srgbClr val="FF0000"/>
                </a:solidFill>
              </a:rPr>
              <a:t>、控制方式 ：支持月控、不控。在收付款平台中支付时会对“月控”项进行控制</a:t>
            </a:r>
            <a:endParaRPr lang="en-US" altLang="zh-CN" sz="11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r>
              <a:rPr lang="en-US" altLang="zh-CN" sz="1100" dirty="0">
                <a:solidFill>
                  <a:srgbClr val="FF0000"/>
                </a:solidFill>
              </a:rPr>
              <a:t>7</a:t>
            </a:r>
            <a:r>
              <a:rPr lang="zh-CN" altLang="en-US" sz="1100" dirty="0">
                <a:solidFill>
                  <a:srgbClr val="FF0000"/>
                </a:solidFill>
              </a:rPr>
              <a:t>、调剂类型：自由调整、无法调入、无法调出。即“地产公司月预算外支出申请表”中该科目允许自由调剂、无法调出给其他科目、无法从其他科目调入</a:t>
            </a:r>
            <a:endParaRPr lang="en-US" altLang="zh-CN" sz="11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r>
              <a:rPr lang="en-US" altLang="zh-CN" sz="1100" dirty="0">
                <a:solidFill>
                  <a:srgbClr val="FF0000"/>
                </a:solidFill>
              </a:rPr>
              <a:t>8</a:t>
            </a:r>
            <a:r>
              <a:rPr lang="zh-CN" altLang="en-US" sz="1100" dirty="0">
                <a:solidFill>
                  <a:srgbClr val="FF0000"/>
                </a:solidFill>
              </a:rPr>
              <a:t>、允许多个最子级科目组合控制，及预算分享</a:t>
            </a:r>
          </a:p>
        </p:txBody>
      </p:sp>
    </p:spTree>
    <p:extLst>
      <p:ext uri="{BB962C8B-B14F-4D97-AF65-F5344CB8AC3E}">
        <p14:creationId xmlns:p14="http://schemas.microsoft.com/office/powerpoint/2010/main" val="42220957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/>
              <a:t>2 </a:t>
            </a:r>
            <a:r>
              <a:rPr lang="zh-CN" altLang="en-US" dirty="0"/>
              <a:t>资金计划权限分配</a:t>
            </a:r>
            <a:r>
              <a:rPr lang="en-US" altLang="zh-CN" dirty="0"/>
              <a:t>-</a:t>
            </a:r>
            <a:r>
              <a:rPr lang="zh-CN" altLang="en-US" dirty="0"/>
              <a:t>入口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9131BC7-FA36-4DD9-BA92-0FC1AF5E9444}"/>
              </a:ext>
            </a:extLst>
          </p:cNvPr>
          <p:cNvSpPr txBox="1"/>
          <p:nvPr/>
        </p:nvSpPr>
        <p:spPr>
          <a:xfrm>
            <a:off x="255182" y="967563"/>
            <a:ext cx="11302409" cy="914400"/>
          </a:xfrm>
          <a:prstGeom prst="rect">
            <a:avLst/>
          </a:prstGeom>
          <a:noFill/>
        </p:spPr>
        <p:txBody>
          <a:bodyPr wrap="none" lIns="96105" tIns="48052" rIns="96105" bIns="48052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路径：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新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PD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平台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/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财务系统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/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资金计划平台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/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权限分配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3D552B4-47AC-4BE9-AA85-4D35AEEC2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079" y="2402465"/>
            <a:ext cx="889635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9451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/>
              <a:t>2 </a:t>
            </a:r>
            <a:r>
              <a:rPr lang="zh-CN" altLang="en-US" dirty="0"/>
              <a:t>资金计划权限分配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0F0C8FE-841A-451F-9F2E-02423FD5E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324" y="1109662"/>
            <a:ext cx="5133975" cy="4341695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95D8EDB9-6A3D-46A7-ACD5-B5FB746691F3}"/>
              </a:ext>
            </a:extLst>
          </p:cNvPr>
          <p:cNvSpPr/>
          <p:nvPr/>
        </p:nvSpPr>
        <p:spPr>
          <a:xfrm>
            <a:off x="1179512" y="5756157"/>
            <a:ext cx="104790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1400" dirty="0">
                <a:solidFill>
                  <a:srgbClr val="FF0000"/>
                </a:solidFill>
              </a:rPr>
              <a:t>Tips</a:t>
            </a:r>
            <a:r>
              <a:rPr lang="zh-CN" altLang="en-US" sz="1400" dirty="0">
                <a:solidFill>
                  <a:srgbClr val="FF0000"/>
                </a:solidFill>
              </a:rPr>
              <a:t>：</a:t>
            </a:r>
          </a:p>
          <a:p>
            <a:pPr>
              <a:lnSpc>
                <a:spcPct val="100000"/>
              </a:lnSpc>
            </a:pPr>
            <a:r>
              <a:rPr lang="zh-CN" altLang="en-US" sz="1400" dirty="0">
                <a:solidFill>
                  <a:srgbClr val="FF0000"/>
                </a:solidFill>
              </a:rPr>
              <a:t>用于配置各事业部资金计划管理人员，配置事业部下栏目下的人员可以看到事业部下所有项目，配置总部财务的人员可以看到所有事业部所有项目。结合各模块信息部配置的审核驳回权限使用。</a:t>
            </a:r>
          </a:p>
        </p:txBody>
      </p:sp>
      <p:sp>
        <p:nvSpPr>
          <p:cNvPr id="5" name="矩形标注 5">
            <a:extLst>
              <a:ext uri="{FF2B5EF4-FFF2-40B4-BE49-F238E27FC236}">
                <a16:creationId xmlns:a16="http://schemas.microsoft.com/office/drawing/2014/main" id="{F159D3AD-4A6B-48CB-BE65-AB7A6F601774}"/>
              </a:ext>
            </a:extLst>
          </p:cNvPr>
          <p:cNvSpPr/>
          <p:nvPr/>
        </p:nvSpPr>
        <p:spPr bwMode="auto">
          <a:xfrm>
            <a:off x="9183480" y="1377695"/>
            <a:ext cx="2143737" cy="1528243"/>
          </a:xfrm>
          <a:prstGeom prst="wedgeRectCallout">
            <a:avLst>
              <a:gd name="adj1" fmla="val -320555"/>
              <a:gd name="adj2" fmla="val -24316"/>
            </a:avLst>
          </a:prstGeom>
          <a:solidFill>
            <a:schemeClr val="accent1">
              <a:lumMod val="20000"/>
              <a:lumOff val="80000"/>
            </a:schemeClr>
          </a:solidFill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 Light" pitchFamily="34" charset="-122"/>
                <a:ea typeface="微软雅黑 Light" pitchFamily="34" charset="-122"/>
              </a:rPr>
              <a:t>点击可配置人员名单，即总部、事业部资金计划负责审核和报表分析的同事</a:t>
            </a:r>
            <a:endParaRPr lang="en-US" altLang="zh-CN" sz="1400" dirty="0">
              <a:latin typeface="微软雅黑 Light" pitchFamily="34" charset="-122"/>
              <a:ea typeface="微软雅黑 Light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541663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/>
              <a:t>3 </a:t>
            </a:r>
            <a:r>
              <a:rPr lang="zh-CN" altLang="en-US" dirty="0"/>
              <a:t>公司财务组织分配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9131BC7-FA36-4DD9-BA92-0FC1AF5E9444}"/>
              </a:ext>
            </a:extLst>
          </p:cNvPr>
          <p:cNvSpPr txBox="1"/>
          <p:nvPr/>
        </p:nvSpPr>
        <p:spPr>
          <a:xfrm>
            <a:off x="255182" y="967563"/>
            <a:ext cx="11302409" cy="914400"/>
          </a:xfrm>
          <a:prstGeom prst="rect">
            <a:avLst/>
          </a:prstGeom>
          <a:noFill/>
        </p:spPr>
        <p:txBody>
          <a:bodyPr wrap="none" lIns="96105" tIns="48052" rIns="96105" bIns="48052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路径：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新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PD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平台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/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财务系统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/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财务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SAP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总账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/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主数据平台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7AABF98-19C1-44E2-AD02-35E98745D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641" y="4064813"/>
            <a:ext cx="8743950" cy="326747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DEDDAA4-1728-4FA2-B4A3-950B88146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75" y="1891628"/>
            <a:ext cx="7756525" cy="2181158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C037C3E1-CE9E-4983-9175-CF1EEC5B37E2}"/>
              </a:ext>
            </a:extLst>
          </p:cNvPr>
          <p:cNvSpPr/>
          <p:nvPr/>
        </p:nvSpPr>
        <p:spPr>
          <a:xfrm>
            <a:off x="409575" y="4637297"/>
            <a:ext cx="18176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1400" dirty="0">
                <a:solidFill>
                  <a:srgbClr val="FF0000"/>
                </a:solidFill>
              </a:rPr>
              <a:t>Tips</a:t>
            </a:r>
            <a:r>
              <a:rPr lang="zh-CN" altLang="en-US" sz="1400" dirty="0">
                <a:solidFill>
                  <a:srgbClr val="FF0000"/>
                </a:solidFill>
              </a:rPr>
              <a:t>：</a:t>
            </a:r>
          </a:p>
          <a:p>
            <a:pPr>
              <a:lnSpc>
                <a:spcPct val="100000"/>
              </a:lnSpc>
            </a:pPr>
            <a:r>
              <a:rPr lang="zh-CN" altLang="en-US" sz="1400" dirty="0">
                <a:solidFill>
                  <a:srgbClr val="FF0000"/>
                </a:solidFill>
              </a:rPr>
              <a:t>可控项目、非可控项目，用于管理不同类型项目两套管理标准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1942D8B-5014-4B31-A614-121D911BE08B}"/>
              </a:ext>
            </a:extLst>
          </p:cNvPr>
          <p:cNvSpPr txBox="1"/>
          <p:nvPr/>
        </p:nvSpPr>
        <p:spPr>
          <a:xfrm>
            <a:off x="6705600" y="3289300"/>
            <a:ext cx="355600" cy="247650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17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①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DC77AE7-5218-4345-8116-F8FFF7B2F1EE}"/>
              </a:ext>
            </a:extLst>
          </p:cNvPr>
          <p:cNvSpPr txBox="1"/>
          <p:nvPr/>
        </p:nvSpPr>
        <p:spPr>
          <a:xfrm>
            <a:off x="4902200" y="5651500"/>
            <a:ext cx="355600" cy="282001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17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②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05BC779-E417-4B59-87A6-C6E90BD0F626}"/>
              </a:ext>
            </a:extLst>
          </p:cNvPr>
          <p:cNvSpPr txBox="1"/>
          <p:nvPr/>
        </p:nvSpPr>
        <p:spPr>
          <a:xfrm>
            <a:off x="9987959" y="3841750"/>
            <a:ext cx="355600" cy="247650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17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③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53ED6BF-C5BA-483B-AB12-E16C5AEBE5F0}"/>
              </a:ext>
            </a:extLst>
          </p:cNvPr>
          <p:cNvSpPr/>
          <p:nvPr/>
        </p:nvSpPr>
        <p:spPr>
          <a:xfrm>
            <a:off x="8494425" y="1800544"/>
            <a:ext cx="4128784" cy="1156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FF0000"/>
                </a:solidFill>
              </a:rPr>
              <a:t>①进入主数据平台</a:t>
            </a:r>
            <a:r>
              <a:rPr lang="en-US" altLang="zh-CN" sz="1600" dirty="0">
                <a:solidFill>
                  <a:srgbClr val="FF0000"/>
                </a:solidFill>
              </a:rPr>
              <a:t>-</a:t>
            </a:r>
            <a:r>
              <a:rPr lang="zh-CN" altLang="en-US" sz="1600" dirty="0">
                <a:solidFill>
                  <a:srgbClr val="FF0000"/>
                </a:solidFill>
              </a:rPr>
              <a:t>公司代码</a:t>
            </a:r>
            <a:r>
              <a:rPr lang="en-US" altLang="zh-CN" sz="1600" dirty="0">
                <a:solidFill>
                  <a:srgbClr val="FF0000"/>
                </a:solidFill>
              </a:rPr>
              <a:t>-</a:t>
            </a:r>
            <a:r>
              <a:rPr lang="zh-CN" altLang="en-US" sz="1600" dirty="0">
                <a:solidFill>
                  <a:srgbClr val="FF0000"/>
                </a:solidFill>
              </a:rPr>
              <a:t>点击修改</a:t>
            </a:r>
            <a:endParaRPr lang="en-US" altLang="zh-CN" sz="16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FF0000"/>
                </a:solidFill>
              </a:rPr>
              <a:t>②完善“所属事业部”、“财务是否可控”</a:t>
            </a:r>
            <a:endParaRPr lang="en-US" altLang="zh-CN" sz="16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FF0000"/>
                </a:solidFill>
              </a:rPr>
              <a:t>③保存后重新进入审核</a:t>
            </a:r>
          </a:p>
        </p:txBody>
      </p:sp>
    </p:spTree>
    <p:extLst>
      <p:ext uri="{BB962C8B-B14F-4D97-AF65-F5344CB8AC3E}">
        <p14:creationId xmlns:p14="http://schemas.microsoft.com/office/powerpoint/2010/main" val="13394773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 bwMode="auto">
          <a:xfrm>
            <a:off x="0" y="2919369"/>
            <a:ext cx="8879840" cy="78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3185" tIns="55601" rIns="113185" bIns="55601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0">
                <a:solidFill>
                  <a:schemeClr val="accent5">
                    <a:lumMod val="25000"/>
                  </a:schemeClr>
                </a:solidFill>
                <a:latin typeface="微软雅黑 Light" pitchFamily="34" charset="-122"/>
                <a:ea typeface="微软雅黑 Light" pitchFamily="34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</a:defRPr>
            </a:lvl5pPr>
            <a:lvl6pPr marL="571885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</a:defRPr>
            </a:lvl6pPr>
            <a:lvl7pPr marL="114377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</a:defRPr>
            </a:lvl7pPr>
            <a:lvl8pPr marL="1715655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</a:defRPr>
            </a:lvl8pPr>
            <a:lvl9pPr marL="2287539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zh-CN" altLang="en-US" sz="4400" dirty="0">
                <a:solidFill>
                  <a:sysClr val="windowText" lastClr="000000"/>
                </a:solidFill>
              </a:rPr>
              <a:t>谢    谢</a:t>
            </a:r>
          </a:p>
        </p:txBody>
      </p:sp>
      <p:cxnSp>
        <p:nvCxnSpPr>
          <p:cNvPr id="4" name="直接连接符 16"/>
          <p:cNvCxnSpPr/>
          <p:nvPr/>
        </p:nvCxnSpPr>
        <p:spPr bwMode="auto">
          <a:xfrm>
            <a:off x="0" y="3942826"/>
            <a:ext cx="10763075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07367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重要规则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726815"/>
              </p:ext>
            </p:extLst>
          </p:nvPr>
        </p:nvGraphicFramePr>
        <p:xfrm>
          <a:off x="180537" y="921515"/>
          <a:ext cx="12395286" cy="2386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95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6645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微软雅黑 Light" pitchFamily="34" charset="-122"/>
                          <a:ea typeface="微软雅黑 Light" pitchFamily="34" charset="-122"/>
                        </a:rPr>
                        <a:t>规则说明</a:t>
                      </a:r>
                    </a:p>
                  </a:txBody>
                  <a:tcPr marL="96012" marR="96012" marT="48006" marB="48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645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800" b="0" i="0" kern="1200" dirty="0">
                          <a:solidFill>
                            <a:schemeClr val="dk1"/>
                          </a:solidFill>
                          <a:effectLst/>
                          <a:latin typeface="微软雅黑 Light" pitchFamily="34" charset="-122"/>
                          <a:ea typeface="微软雅黑 Light" pitchFamily="34" charset="-122"/>
                          <a:cs typeface="+mn-cs"/>
                        </a:rPr>
                        <a:t>1</a:t>
                      </a:r>
                      <a:r>
                        <a:rPr lang="zh-CN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微软雅黑 Light" pitchFamily="34" charset="-122"/>
                          <a:ea typeface="微软雅黑 Light" pitchFamily="34" charset="-122"/>
                          <a:cs typeface="+mn-cs"/>
                        </a:rPr>
                        <a:t>、资金计划平台收付款平台中，包括收款单和付款单，记录所有预算科目相关的执行数（分为自动集成，手工维护，明源集成）</a:t>
                      </a:r>
                      <a:endParaRPr lang="en-US" altLang="zh-CN" sz="1800" b="0" i="0" kern="1200" dirty="0">
                        <a:solidFill>
                          <a:schemeClr val="dk1"/>
                        </a:solidFill>
                        <a:effectLst/>
                        <a:latin typeface="微软雅黑 Light" pitchFamily="34" charset="-122"/>
                        <a:ea typeface="微软雅黑 Light" pitchFamily="34" charset="-122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altLang="zh-CN" sz="1800" b="0" i="0" kern="1200" dirty="0">
                        <a:solidFill>
                          <a:schemeClr val="dk1"/>
                        </a:solidFill>
                        <a:effectLst/>
                        <a:latin typeface="微软雅黑 Light" pitchFamily="34" charset="-122"/>
                        <a:ea typeface="微软雅黑 Light" pitchFamily="34" charset="-122"/>
                        <a:cs typeface="+mn-cs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800" b="0" i="0" kern="1200" dirty="0">
                          <a:solidFill>
                            <a:schemeClr val="dk1"/>
                          </a:solidFill>
                          <a:effectLst/>
                          <a:latin typeface="微软雅黑 Light" pitchFamily="34" charset="-122"/>
                          <a:ea typeface="微软雅黑 Light" pitchFamily="34" charset="-122"/>
                          <a:cs typeface="+mn-cs"/>
                        </a:rPr>
                        <a:t>2</a:t>
                      </a:r>
                      <a:r>
                        <a:rPr lang="zh-CN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微软雅黑 Light" pitchFamily="34" charset="-122"/>
                          <a:ea typeface="微软雅黑 Light" pitchFamily="34" charset="-122"/>
                          <a:cs typeface="+mn-cs"/>
                        </a:rPr>
                        <a:t>、预算外新增，支持事业部内调剂（支持跨科目），项目内调剂（支持跨科目）与纯科目金额新增</a:t>
                      </a:r>
                      <a:endParaRPr lang="en-US" altLang="zh-CN" sz="1800" b="0" i="0" kern="1200" dirty="0">
                        <a:solidFill>
                          <a:schemeClr val="dk1"/>
                        </a:solidFill>
                        <a:effectLst/>
                        <a:latin typeface="微软雅黑 Light" pitchFamily="34" charset="-122"/>
                        <a:ea typeface="微软雅黑 Light" pitchFamily="34" charset="-122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altLang="zh-CN" sz="1800" b="0" i="0" kern="1200" dirty="0">
                        <a:solidFill>
                          <a:schemeClr val="dk1"/>
                        </a:solidFill>
                        <a:effectLst/>
                        <a:latin typeface="微软雅黑 Light" pitchFamily="34" charset="-122"/>
                        <a:ea typeface="微软雅黑 Light" pitchFamily="34" charset="-122"/>
                        <a:cs typeface="+mn-cs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800" b="0" i="0" kern="1200" dirty="0">
                          <a:solidFill>
                            <a:schemeClr val="dk1"/>
                          </a:solidFill>
                          <a:effectLst/>
                          <a:latin typeface="微软雅黑 Light" pitchFamily="34" charset="-122"/>
                          <a:ea typeface="微软雅黑 Light" pitchFamily="34" charset="-122"/>
                          <a:cs typeface="+mn-cs"/>
                        </a:rPr>
                        <a:t>3</a:t>
                      </a:r>
                      <a:r>
                        <a:rPr lang="zh-CN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微软雅黑 Light" pitchFamily="34" charset="-122"/>
                          <a:ea typeface="微软雅黑 Light" pitchFamily="34" charset="-122"/>
                          <a:cs typeface="+mn-cs"/>
                        </a:rPr>
                        <a:t>、资金计划偏差率</a:t>
                      </a:r>
                      <a:r>
                        <a:rPr lang="en-US" altLang="zh-CN" sz="1800" b="0" i="0" kern="1200" dirty="0">
                          <a:solidFill>
                            <a:schemeClr val="dk1"/>
                          </a:solidFill>
                          <a:effectLst/>
                          <a:latin typeface="微软雅黑 Light" pitchFamily="34" charset="-122"/>
                          <a:ea typeface="微软雅黑 Light" pitchFamily="34" charset="-122"/>
                          <a:cs typeface="+mn-cs"/>
                        </a:rPr>
                        <a:t> = </a:t>
                      </a:r>
                      <a:r>
                        <a:rPr lang="zh-CN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微软雅黑 Light" pitchFamily="34" charset="-122"/>
                          <a:ea typeface="微软雅黑 Light" pitchFamily="34" charset="-122"/>
                          <a:cs typeface="+mn-cs"/>
                        </a:rPr>
                        <a:t>资金预算编制审批数</a:t>
                      </a:r>
                      <a:r>
                        <a:rPr lang="en-US" altLang="zh-CN" sz="1800" b="0" i="0" kern="1200" dirty="0">
                          <a:solidFill>
                            <a:schemeClr val="dk1"/>
                          </a:solidFill>
                          <a:effectLst/>
                          <a:latin typeface="微软雅黑 Light" pitchFamily="34" charset="-122"/>
                          <a:ea typeface="微软雅黑 Light" pitchFamily="34" charset="-122"/>
                          <a:cs typeface="+mn-cs"/>
                        </a:rPr>
                        <a:t> / </a:t>
                      </a:r>
                      <a:r>
                        <a:rPr lang="zh-CN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微软雅黑 Light" pitchFamily="34" charset="-122"/>
                          <a:ea typeface="微软雅黑 Light" pitchFamily="34" charset="-122"/>
                          <a:cs typeface="+mn-cs"/>
                        </a:rPr>
                        <a:t>执行总数。不含资金预算追加或调剂金额。</a:t>
                      </a:r>
                      <a:endParaRPr lang="en-US" altLang="zh-CN" sz="1800" b="0" i="0" kern="1200" dirty="0">
                        <a:solidFill>
                          <a:schemeClr val="dk1"/>
                        </a:solidFill>
                        <a:effectLst/>
                        <a:latin typeface="微软雅黑 Light" pitchFamily="34" charset="-122"/>
                        <a:ea typeface="微软雅黑 Light" pitchFamily="34" charset="-122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altLang="zh-CN" sz="1800" b="0" i="0" kern="1200" dirty="0">
                        <a:solidFill>
                          <a:schemeClr val="dk1"/>
                        </a:solidFill>
                        <a:effectLst/>
                        <a:latin typeface="微软雅黑 Light" pitchFamily="34" charset="-122"/>
                        <a:ea typeface="微软雅黑 Light" pitchFamily="34" charset="-122"/>
                        <a:cs typeface="+mn-cs"/>
                      </a:endParaRPr>
                    </a:p>
                  </a:txBody>
                  <a:tcPr marL="96012" marR="96012" marT="48006" marB="48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40AEB46-53D8-4F6A-A1EB-BAAE6B667687}"/>
              </a:ext>
            </a:extLst>
          </p:cNvPr>
          <p:cNvSpPr/>
          <p:nvPr/>
        </p:nvSpPr>
        <p:spPr>
          <a:xfrm>
            <a:off x="849045" y="1917700"/>
            <a:ext cx="6400800" cy="49882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800" dirty="0"/>
              <a:t>1 </a:t>
            </a:r>
            <a:r>
              <a:rPr lang="zh-CN" altLang="en-US" sz="1800" dirty="0"/>
              <a:t>预算编制</a:t>
            </a:r>
          </a:p>
          <a:p>
            <a:pPr>
              <a:lnSpc>
                <a:spcPct val="150000"/>
              </a:lnSpc>
            </a:pPr>
            <a:r>
              <a:rPr lang="en-US" altLang="zh-CN" sz="1600" dirty="0"/>
              <a:t>	1.1 </a:t>
            </a:r>
            <a:r>
              <a:rPr lang="zh-CN" altLang="en-US" sz="1600" dirty="0"/>
              <a:t>项目预算编制</a:t>
            </a:r>
          </a:p>
          <a:p>
            <a:pPr>
              <a:lnSpc>
                <a:spcPct val="150000"/>
              </a:lnSpc>
            </a:pPr>
            <a:r>
              <a:rPr lang="en-US" altLang="zh-CN" sz="1600" dirty="0"/>
              <a:t>	1.2 </a:t>
            </a:r>
            <a:r>
              <a:rPr lang="zh-CN" altLang="en-US" sz="1600" dirty="0"/>
              <a:t>新增/调剂预算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800" dirty="0"/>
              <a:t>2 </a:t>
            </a:r>
            <a:r>
              <a:rPr lang="zh-CN" altLang="en-US" sz="1800" dirty="0"/>
              <a:t>预算执行</a:t>
            </a:r>
            <a:endParaRPr lang="en-US" altLang="zh-CN" sz="1800" dirty="0"/>
          </a:p>
          <a:p>
            <a:pPr>
              <a:lnSpc>
                <a:spcPct val="150000"/>
              </a:lnSpc>
            </a:pPr>
            <a:r>
              <a:rPr lang="en-US" altLang="zh-CN" sz="1600" dirty="0"/>
              <a:t>	2.1 </a:t>
            </a:r>
            <a:r>
              <a:rPr lang="zh-CN" altLang="en-US" sz="1600" dirty="0"/>
              <a:t>收付款平台</a:t>
            </a:r>
          </a:p>
          <a:p>
            <a:pPr>
              <a:lnSpc>
                <a:spcPct val="150000"/>
              </a:lnSpc>
            </a:pPr>
            <a:r>
              <a:rPr lang="en-US" altLang="zh-CN" sz="1600" dirty="0"/>
              <a:t>	2.2 </a:t>
            </a:r>
            <a:r>
              <a:rPr lang="zh-CN" altLang="en-US" sz="1600" dirty="0"/>
              <a:t>网批申请集成收付款平台</a:t>
            </a:r>
          </a:p>
          <a:p>
            <a:pPr>
              <a:lnSpc>
                <a:spcPct val="150000"/>
              </a:lnSpc>
            </a:pPr>
            <a:r>
              <a:rPr lang="en-US" altLang="zh-CN" sz="1600" dirty="0"/>
              <a:t>	2.3</a:t>
            </a:r>
            <a:r>
              <a:rPr lang="zh-CN" altLang="en-US" sz="1600" dirty="0"/>
              <a:t> 付款单平台集成收付款平台</a:t>
            </a:r>
            <a:endParaRPr lang="en-US" altLang="zh-CN" sz="1600" dirty="0"/>
          </a:p>
          <a:p>
            <a:pPr>
              <a:lnSpc>
                <a:spcPct val="150000"/>
              </a:lnSpc>
            </a:pPr>
            <a:r>
              <a:rPr lang="en-US" altLang="zh-CN" sz="1600" dirty="0"/>
              <a:t>	2.4 POS</a:t>
            </a:r>
            <a:r>
              <a:rPr lang="zh-CN" altLang="en-US" sz="1600" dirty="0"/>
              <a:t>转款维护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800" dirty="0"/>
              <a:t>3</a:t>
            </a:r>
            <a:r>
              <a:rPr lang="zh-CN" altLang="en-US" sz="1800" dirty="0"/>
              <a:t> 报表</a:t>
            </a:r>
          </a:p>
          <a:p>
            <a:pPr>
              <a:lnSpc>
                <a:spcPct val="150000"/>
              </a:lnSpc>
            </a:pPr>
            <a:r>
              <a:rPr lang="en-US" altLang="zh-CN" sz="1600" dirty="0"/>
              <a:t>	3.1</a:t>
            </a:r>
            <a:r>
              <a:rPr lang="zh-CN" altLang="en-US" sz="1600" dirty="0"/>
              <a:t>资金计划项目报表</a:t>
            </a:r>
          </a:p>
          <a:p>
            <a:pPr>
              <a:lnSpc>
                <a:spcPct val="150000"/>
              </a:lnSpc>
            </a:pPr>
            <a:r>
              <a:rPr lang="en-US" altLang="zh-CN" sz="1600" dirty="0"/>
              <a:t>	3.2 </a:t>
            </a:r>
            <a:r>
              <a:rPr lang="zh-CN" altLang="en-US" sz="1600" dirty="0"/>
              <a:t>预算追加明细报表</a:t>
            </a:r>
          </a:p>
          <a:p>
            <a:pPr>
              <a:lnSpc>
                <a:spcPct val="150000"/>
              </a:lnSpc>
            </a:pPr>
            <a:r>
              <a:rPr lang="en-US" altLang="zh-CN" sz="1600" dirty="0"/>
              <a:t>	3.3 </a:t>
            </a:r>
            <a:r>
              <a:rPr lang="zh-CN" altLang="en-US" sz="1600" dirty="0"/>
              <a:t>预算调整执行数明细</a:t>
            </a:r>
            <a:r>
              <a:rPr lang="en-US" altLang="zh-CN" sz="1600" dirty="0"/>
              <a:t>	</a:t>
            </a:r>
          </a:p>
          <a:p>
            <a:pPr>
              <a:lnSpc>
                <a:spcPct val="150000"/>
              </a:lnSpc>
            </a:pPr>
            <a:r>
              <a:rPr lang="en-US" altLang="zh-CN" sz="1600" dirty="0"/>
              <a:t>	3.4 </a:t>
            </a:r>
            <a:r>
              <a:rPr lang="zh-CN" altLang="en-US" sz="1600" dirty="0"/>
              <a:t>预算计划汇总表下载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31262D0-75B1-4B3F-B4BF-4B698CC99721}"/>
              </a:ext>
            </a:extLst>
          </p:cNvPr>
          <p:cNvSpPr/>
          <p:nvPr/>
        </p:nvSpPr>
        <p:spPr>
          <a:xfrm>
            <a:off x="823645" y="1008698"/>
            <a:ext cx="8084264" cy="63402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一、财务日常资金计划操作功能</a:t>
            </a:r>
            <a:endParaRPr lang="en-US" altLang="zh-CN" sz="4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E75C7E1C-0A40-4913-95D3-205FC0B97D8C}"/>
              </a:ext>
            </a:extLst>
          </p:cNvPr>
          <p:cNvCxnSpPr>
            <a:cxnSpLocks/>
          </p:cNvCxnSpPr>
          <p:nvPr/>
        </p:nvCxnSpPr>
        <p:spPr bwMode="auto">
          <a:xfrm>
            <a:off x="849045" y="1790700"/>
            <a:ext cx="3329255" cy="0"/>
          </a:xfrm>
          <a:prstGeom prst="line">
            <a:avLst/>
          </a:prstGeom>
          <a:solidFill>
            <a:schemeClr val="accent1"/>
          </a:solidFill>
          <a:ln w="57150" cap="flat" cmpd="sng" algn="ctr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38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13671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3" name="标题 1"/>
          <p:cNvSpPr txBox="1"/>
          <p:nvPr/>
        </p:nvSpPr>
        <p:spPr bwMode="auto">
          <a:xfrm>
            <a:off x="21261" y="3152095"/>
            <a:ext cx="11717079" cy="78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3185" tIns="55601" rIns="113185" bIns="55601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0">
                <a:solidFill>
                  <a:schemeClr val="accent5">
                    <a:lumMod val="25000"/>
                  </a:schemeClr>
                </a:solidFill>
                <a:latin typeface="微软雅黑 Light" pitchFamily="34" charset="-122"/>
                <a:ea typeface="微软雅黑 Light" pitchFamily="34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572135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1143635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71577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228727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3600" dirty="0"/>
              <a:t>1</a:t>
            </a:r>
            <a:r>
              <a:rPr lang="zh-CN" altLang="en-US" sz="3600" dirty="0"/>
              <a:t>、预算编制</a:t>
            </a:r>
            <a:endParaRPr lang="en-US" sz="2000" dirty="0">
              <a:solidFill>
                <a:sysClr val="windowText" lastClr="000000"/>
              </a:solidFill>
            </a:endParaRPr>
          </a:p>
        </p:txBody>
      </p:sp>
      <p:cxnSp>
        <p:nvCxnSpPr>
          <p:cNvPr id="4" name="直接连接符 16"/>
          <p:cNvCxnSpPr/>
          <p:nvPr/>
        </p:nvCxnSpPr>
        <p:spPr bwMode="auto">
          <a:xfrm>
            <a:off x="0" y="3942826"/>
            <a:ext cx="10763075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65100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/>
              <a:t>1.1 </a:t>
            </a:r>
            <a:r>
              <a:rPr lang="zh-CN" altLang="en-US" dirty="0"/>
              <a:t>项目预算编制</a:t>
            </a:r>
            <a:r>
              <a:rPr lang="en-US" altLang="zh-CN" dirty="0"/>
              <a:t>-</a:t>
            </a:r>
            <a:r>
              <a:rPr lang="zh-CN" altLang="en-US" dirty="0"/>
              <a:t>入口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9131BC7-FA36-4DD9-BA92-0FC1AF5E9444}"/>
              </a:ext>
            </a:extLst>
          </p:cNvPr>
          <p:cNvSpPr txBox="1"/>
          <p:nvPr/>
        </p:nvSpPr>
        <p:spPr>
          <a:xfrm>
            <a:off x="255182" y="967563"/>
            <a:ext cx="11302409" cy="914400"/>
          </a:xfrm>
          <a:prstGeom prst="rect">
            <a:avLst/>
          </a:prstGeom>
          <a:noFill/>
        </p:spPr>
        <p:txBody>
          <a:bodyPr wrap="none" lIns="96105" tIns="48052" rIns="96105" bIns="48052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路径：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新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PD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平台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/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财务系统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/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资金计划平台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/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资金计划平台预算编制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752EFF8-5C0C-4DBE-A765-554ADACF3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341" y="2439789"/>
            <a:ext cx="1076325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600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/>
              <a:t>1.1 </a:t>
            </a:r>
            <a:r>
              <a:rPr lang="zh-CN" altLang="en-US" dirty="0"/>
              <a:t>项目预算编制</a:t>
            </a:r>
            <a:r>
              <a:rPr lang="en-US" altLang="zh-CN" dirty="0"/>
              <a:t>-</a:t>
            </a:r>
            <a:r>
              <a:rPr lang="zh-CN" altLang="en-US" dirty="0"/>
              <a:t>列表查询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E0C4CE7-1E48-40D7-AE71-C08D353A5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76" y="1562962"/>
            <a:ext cx="10257053" cy="4366783"/>
          </a:xfrm>
          <a:prstGeom prst="rect">
            <a:avLst/>
          </a:prstGeom>
        </p:spPr>
      </p:pic>
      <p:sp>
        <p:nvSpPr>
          <p:cNvPr id="7" name="矩形标注 5">
            <a:extLst>
              <a:ext uri="{FF2B5EF4-FFF2-40B4-BE49-F238E27FC236}">
                <a16:creationId xmlns:a16="http://schemas.microsoft.com/office/drawing/2014/main" id="{F4CB47A3-EED4-47E7-8FCC-B0F9CBB49031}"/>
              </a:ext>
            </a:extLst>
          </p:cNvPr>
          <p:cNvSpPr/>
          <p:nvPr/>
        </p:nvSpPr>
        <p:spPr bwMode="auto">
          <a:xfrm>
            <a:off x="9455051" y="997527"/>
            <a:ext cx="2723096" cy="1717964"/>
          </a:xfrm>
          <a:prstGeom prst="wedgeRectCallout">
            <a:avLst>
              <a:gd name="adj1" fmla="val -71799"/>
              <a:gd name="adj2" fmla="val 76389"/>
            </a:avLst>
          </a:prstGeom>
          <a:solidFill>
            <a:schemeClr val="accent1">
              <a:lumMod val="20000"/>
              <a:lumOff val="80000"/>
            </a:schemeClr>
          </a:solidFill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 Light" pitchFamily="34" charset="-122"/>
                <a:ea typeface="微软雅黑 Light" pitchFamily="34" charset="-122"/>
              </a:rPr>
              <a:t>事业部资金计划审核人员，在“新增”状态时，可以点击“确认”，系统将引用该版资金计划，状态置为“已定稿”，并锁定无法更改</a:t>
            </a:r>
            <a:endParaRPr lang="en-US" altLang="zh-CN" sz="1400" dirty="0"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8" name="矩形标注 5">
            <a:extLst>
              <a:ext uri="{FF2B5EF4-FFF2-40B4-BE49-F238E27FC236}">
                <a16:creationId xmlns:a16="http://schemas.microsoft.com/office/drawing/2014/main" id="{0FFF3753-1422-4C6C-86E4-3F9BAF47839A}"/>
              </a:ext>
            </a:extLst>
          </p:cNvPr>
          <p:cNvSpPr/>
          <p:nvPr/>
        </p:nvSpPr>
        <p:spPr bwMode="auto">
          <a:xfrm>
            <a:off x="10003040" y="4042066"/>
            <a:ext cx="2723096" cy="1440872"/>
          </a:xfrm>
          <a:prstGeom prst="wedgeRectCallout">
            <a:avLst>
              <a:gd name="adj1" fmla="val -64676"/>
              <a:gd name="adj2" fmla="val 5731"/>
            </a:avLst>
          </a:prstGeom>
          <a:solidFill>
            <a:schemeClr val="accent1">
              <a:lumMod val="20000"/>
              <a:lumOff val="80000"/>
            </a:schemeClr>
          </a:solidFill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 Light" pitchFamily="34" charset="-122"/>
                <a:ea typeface="微软雅黑 Light" pitchFamily="34" charset="-122"/>
              </a:rPr>
              <a:t>项目财务人员，在“新增”状态下，可以点击明细，进行预算编辑</a:t>
            </a:r>
            <a:r>
              <a:rPr lang="en-US" altLang="zh-CN" sz="1400" dirty="0">
                <a:latin typeface="微软雅黑 Light" pitchFamily="34" charset="-122"/>
                <a:ea typeface="微软雅黑 Light" pitchFamily="34" charset="-122"/>
              </a:rPr>
              <a:t>/</a:t>
            </a:r>
            <a:r>
              <a:rPr lang="zh-CN" altLang="en-US" sz="1400" dirty="0">
                <a:latin typeface="微软雅黑 Light" pitchFamily="34" charset="-122"/>
                <a:ea typeface="微软雅黑 Light" pitchFamily="34" charset="-122"/>
              </a:rPr>
              <a:t>导入</a:t>
            </a:r>
            <a:endParaRPr lang="en-US" altLang="zh-CN" sz="1400" dirty="0">
              <a:latin typeface="微软雅黑 Light" pitchFamily="34" charset="-122"/>
              <a:ea typeface="微软雅黑 Light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97392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BC8DFC1-F599-43F2-B12A-46F9B4316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740" y="1256393"/>
            <a:ext cx="11239765" cy="49642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/>
              <a:t>1.1 </a:t>
            </a:r>
            <a:r>
              <a:rPr lang="zh-CN" altLang="en-US" dirty="0"/>
              <a:t>项目预算编制</a:t>
            </a:r>
            <a:r>
              <a:rPr lang="en-US" altLang="zh-CN" dirty="0"/>
              <a:t>-</a:t>
            </a:r>
            <a:r>
              <a:rPr lang="zh-CN" altLang="en-US" dirty="0"/>
              <a:t>明细编辑</a:t>
            </a:r>
          </a:p>
        </p:txBody>
      </p:sp>
      <p:sp>
        <p:nvSpPr>
          <p:cNvPr id="9" name="矩形标注 5">
            <a:extLst>
              <a:ext uri="{FF2B5EF4-FFF2-40B4-BE49-F238E27FC236}">
                <a16:creationId xmlns:a16="http://schemas.microsoft.com/office/drawing/2014/main" id="{19D6FB81-1672-48E5-BA38-C75935DF3D12}"/>
              </a:ext>
            </a:extLst>
          </p:cNvPr>
          <p:cNvSpPr/>
          <p:nvPr/>
        </p:nvSpPr>
        <p:spPr bwMode="auto">
          <a:xfrm>
            <a:off x="4100269" y="35071"/>
            <a:ext cx="5507858" cy="1528243"/>
          </a:xfrm>
          <a:prstGeom prst="wedgeRectCallout">
            <a:avLst>
              <a:gd name="adj1" fmla="val -110"/>
              <a:gd name="adj2" fmla="val 109025"/>
            </a:avLst>
          </a:prstGeom>
          <a:solidFill>
            <a:schemeClr val="accent1">
              <a:lumMod val="20000"/>
              <a:lumOff val="80000"/>
            </a:schemeClr>
          </a:solidFill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 Light" pitchFamily="34" charset="-122"/>
                <a:ea typeface="微软雅黑 Light" pitchFamily="34" charset="-122"/>
              </a:rPr>
              <a:t>进入“明细”页后，可以编辑各科目提交数、事业部调整数、总部审核调整数。</a:t>
            </a:r>
            <a:endParaRPr lang="en-US" altLang="zh-CN" sz="1400" dirty="0">
              <a:latin typeface="微软雅黑 Light" pitchFamily="34" charset="-122"/>
              <a:ea typeface="微软雅黑 Light" pitchFamily="34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 Light" pitchFamily="34" charset="-122"/>
                <a:ea typeface="微软雅黑 Light" pitchFamily="34" charset="-122"/>
              </a:rPr>
              <a:t>最终审核数</a:t>
            </a:r>
            <a:r>
              <a:rPr lang="en-US" altLang="zh-CN" sz="1400" dirty="0">
                <a:latin typeface="微软雅黑 Light" pitchFamily="34" charset="-122"/>
                <a:ea typeface="微软雅黑 Light" pitchFamily="34" charset="-122"/>
              </a:rPr>
              <a:t>=</a:t>
            </a:r>
            <a:r>
              <a:rPr lang="zh-CN" altLang="en-US" sz="1400" dirty="0">
                <a:latin typeface="微软雅黑 Light" pitchFamily="34" charset="-122"/>
                <a:ea typeface="微软雅黑 Light" pitchFamily="34" charset="-122"/>
              </a:rPr>
              <a:t>本月预算提交数</a:t>
            </a:r>
            <a:r>
              <a:rPr lang="en-US" altLang="zh-CN" sz="1400" dirty="0">
                <a:latin typeface="微软雅黑 Light" pitchFamily="34" charset="-122"/>
                <a:ea typeface="微软雅黑 Light" pitchFamily="34" charset="-122"/>
              </a:rPr>
              <a:t>+</a:t>
            </a:r>
            <a:r>
              <a:rPr lang="zh-CN" altLang="en-US" sz="1400" dirty="0">
                <a:latin typeface="微软雅黑 Light" pitchFamily="34" charset="-122"/>
                <a:ea typeface="微软雅黑 Light" pitchFamily="34" charset="-122"/>
              </a:rPr>
              <a:t>事业部调整数</a:t>
            </a:r>
            <a:r>
              <a:rPr lang="en-US" altLang="zh-CN" sz="1400" dirty="0">
                <a:latin typeface="微软雅黑 Light" pitchFamily="34" charset="-122"/>
                <a:ea typeface="微软雅黑 Light" pitchFamily="34" charset="-122"/>
              </a:rPr>
              <a:t>+</a:t>
            </a:r>
            <a:r>
              <a:rPr lang="zh-CN" altLang="en-US" sz="1400" dirty="0">
                <a:latin typeface="微软雅黑 Light" pitchFamily="34" charset="-122"/>
                <a:ea typeface="微软雅黑 Light" pitchFamily="34" charset="-122"/>
              </a:rPr>
              <a:t>总部审核调整数</a:t>
            </a:r>
            <a:endParaRPr lang="en-US" altLang="zh-CN" sz="1400" dirty="0"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9E48D76-E716-44D3-932B-E85A1D16C71B}"/>
              </a:ext>
            </a:extLst>
          </p:cNvPr>
          <p:cNvSpPr txBox="1"/>
          <p:nvPr/>
        </p:nvSpPr>
        <p:spPr>
          <a:xfrm>
            <a:off x="5486400" y="6220691"/>
            <a:ext cx="8243454" cy="457200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en-US" altLang="zh-CN" sz="17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Tips:</a:t>
            </a:r>
            <a:r>
              <a:rPr lang="zh-CN" altLang="en-US" sz="17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为避免换页后遗忘保存，系统将在换页时自动保存数据</a:t>
            </a:r>
          </a:p>
        </p:txBody>
      </p:sp>
      <p:sp>
        <p:nvSpPr>
          <p:cNvPr id="10" name="矩形标注 5">
            <a:extLst>
              <a:ext uri="{FF2B5EF4-FFF2-40B4-BE49-F238E27FC236}">
                <a16:creationId xmlns:a16="http://schemas.microsoft.com/office/drawing/2014/main" id="{E31A5554-A141-4CC7-88C6-332055FC0A4D}"/>
              </a:ext>
            </a:extLst>
          </p:cNvPr>
          <p:cNvSpPr/>
          <p:nvPr/>
        </p:nvSpPr>
        <p:spPr bwMode="auto">
          <a:xfrm>
            <a:off x="6726647" y="4156927"/>
            <a:ext cx="5507858" cy="1787580"/>
          </a:xfrm>
          <a:prstGeom prst="wedgeRectCallout">
            <a:avLst>
              <a:gd name="adj1" fmla="val 34854"/>
              <a:gd name="adj2" fmla="val -182551"/>
            </a:avLst>
          </a:prstGeom>
          <a:solidFill>
            <a:schemeClr val="accent1">
              <a:lumMod val="20000"/>
              <a:lumOff val="80000"/>
            </a:schemeClr>
          </a:solidFill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 Light" pitchFamily="34" charset="-122"/>
                <a:ea typeface="微软雅黑 Light" pitchFamily="34" charset="-122"/>
              </a:rPr>
              <a:t>批量上传预算编制：</a:t>
            </a:r>
            <a:endParaRPr lang="en-US" altLang="zh-CN" sz="1400" dirty="0">
              <a:latin typeface="微软雅黑 Light" pitchFamily="34" charset="-122"/>
              <a:ea typeface="微软雅黑 Light" pitchFamily="34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 Light" pitchFamily="34" charset="-122"/>
                <a:ea typeface="微软雅黑 Light" pitchFamily="34" charset="-122"/>
              </a:rPr>
              <a:t>点击“下载资金计划模板” ，不要改变原有行列，仅填写白色空格信息后保存</a:t>
            </a:r>
            <a:endParaRPr lang="en-US" altLang="zh-CN" sz="1400" dirty="0">
              <a:latin typeface="微软雅黑 Light" pitchFamily="34" charset="-122"/>
              <a:ea typeface="微软雅黑 Light" pitchFamily="34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 Light" pitchFamily="34" charset="-122"/>
                <a:ea typeface="微软雅黑 Light" pitchFamily="34" charset="-122"/>
              </a:rPr>
              <a:t>点击“导入报表信息”，在弹出框中选择刚才维护的文件，点击“上传”</a:t>
            </a:r>
            <a:endParaRPr lang="en-US" altLang="zh-CN" sz="1400" dirty="0">
              <a:latin typeface="微软雅黑 Light" pitchFamily="34" charset="-122"/>
              <a:ea typeface="微软雅黑 Light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044142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23/02/2009 1:57:22 PM"/>
</p:tagLst>
</file>

<file path=ppt/theme/theme1.xml><?xml version="1.0" encoding="utf-8"?>
<a:theme xmlns:a="http://schemas.openxmlformats.org/drawingml/2006/main" name="08-0143_ARBS_template v2_GREEN">
  <a:themeElements>
    <a:clrScheme name="08-0143_ARBS_template v2_GREEN 1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CCBB88"/>
      </a:accent1>
      <a:accent2>
        <a:srgbClr val="003344"/>
      </a:accent2>
      <a:accent3>
        <a:srgbClr val="FFFFFF"/>
      </a:accent3>
      <a:accent4>
        <a:srgbClr val="000000"/>
      </a:accent4>
      <a:accent5>
        <a:srgbClr val="E2DAC3"/>
      </a:accent5>
      <a:accent6>
        <a:srgbClr val="002D3D"/>
      </a:accent6>
      <a:hlink>
        <a:srgbClr val="666666"/>
      </a:hlink>
      <a:folHlink>
        <a:srgbClr val="AA1133"/>
      </a:folHlink>
    </a:clrScheme>
    <a:fontScheme name="08-0143_ARBS_template v2_GRE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3175" cap="flat" cmpd="sng" algn="ctr">
          <a:solidFill>
            <a:schemeClr val="tx1"/>
          </a:solidFill>
          <a:prstDash val="dash"/>
          <a:round/>
          <a:headEnd type="none" w="med" len="med"/>
          <a:tailEnd type="none" w="med" len="med"/>
        </a:ln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3175" cap="flat" cmpd="sng" algn="ctr">
          <a:solidFill>
            <a:schemeClr val="tx1"/>
          </a:solidFill>
          <a:prstDash val="dash"/>
          <a:round/>
          <a:headEnd type="none" w="med" len="med"/>
          <a:tailEnd type="none" w="med" len="med"/>
        </a:ln>
      </a:spPr>
      <a:bodyPr/>
      <a:lstStyle/>
    </a:lnDef>
    <a:txDef>
      <a:spPr>
        <a:noFill/>
      </a:spPr>
      <a:bodyPr wrap="none" lIns="96105" tIns="48052" rIns="96105" bIns="48052" rtlCol="0" anchor="ctr">
        <a:noAutofit/>
      </a:bodyPr>
      <a:lstStyle>
        <a:defPPr>
          <a:defRPr sz="1700" dirty="0">
            <a:solidFill>
              <a:schemeClr val="accent5">
                <a:lumMod val="50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  <a:cs typeface="Helvetica Neue Light"/>
          </a:defRPr>
        </a:defPPr>
      </a:lstStyle>
    </a:txDef>
  </a:objectDefaults>
  <a:extraClrSchemeLst>
    <a:extraClrScheme>
      <a:clrScheme name="08-0143_ARBS_template v2_GREEN 1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BB88"/>
        </a:accent1>
        <a:accent2>
          <a:srgbClr val="003344"/>
        </a:accent2>
        <a:accent3>
          <a:srgbClr val="FFFFFF"/>
        </a:accent3>
        <a:accent4>
          <a:srgbClr val="000000"/>
        </a:accent4>
        <a:accent5>
          <a:srgbClr val="E2DAC3"/>
        </a:accent5>
        <a:accent6>
          <a:srgbClr val="002D3D"/>
        </a:accent6>
        <a:hlink>
          <a:srgbClr val="666666"/>
        </a:hlink>
        <a:folHlink>
          <a:srgbClr val="AA11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1958</TotalTime>
  <Words>1921</Words>
  <Application>Microsoft Office PowerPoint</Application>
  <PresentationFormat>自定义</PresentationFormat>
  <Paragraphs>194</Paragraphs>
  <Slides>35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1" baseType="lpstr">
      <vt:lpstr>宋体</vt:lpstr>
      <vt:lpstr>微软雅黑</vt:lpstr>
      <vt:lpstr>微软雅黑 Light</vt:lpstr>
      <vt:lpstr>Arial</vt:lpstr>
      <vt:lpstr>Wingdings</vt:lpstr>
      <vt:lpstr>08-0143_ARBS_template v2_GREEN</vt:lpstr>
      <vt:lpstr>财务资金计划平台【培训材料】</vt:lpstr>
      <vt:lpstr>说明</vt:lpstr>
      <vt:lpstr>资金计划平台管理流程</vt:lpstr>
      <vt:lpstr>重要规则</vt:lpstr>
      <vt:lpstr>目录</vt:lpstr>
      <vt:lpstr>目录</vt:lpstr>
      <vt:lpstr>1.1 项目预算编制-入口</vt:lpstr>
      <vt:lpstr>1.1 项目预算编制-列表查询</vt:lpstr>
      <vt:lpstr>1.1 项目预算编制-明细编辑</vt:lpstr>
      <vt:lpstr>1.2 新增/调剂预算</vt:lpstr>
      <vt:lpstr>目录</vt:lpstr>
      <vt:lpstr>2.1 财务收付款平台-入口</vt:lpstr>
      <vt:lpstr>2.1 财务收付款平台-列表页面-付款单</vt:lpstr>
      <vt:lpstr>2.1 财务收付款平台-列表页面-收款单</vt:lpstr>
      <vt:lpstr>2.2 网批申请集成收付款平台</vt:lpstr>
      <vt:lpstr>2.2 网批申请集成收付款平台</vt:lpstr>
      <vt:lpstr>2.3 付款单平台集成收付款平台</vt:lpstr>
      <vt:lpstr>2.4 POS转款维护-入口</vt:lpstr>
      <vt:lpstr>2.3 POS转款维护-列表页面</vt:lpstr>
      <vt:lpstr>目录</vt:lpstr>
      <vt:lpstr>3.1 资金计划项目报表-入口</vt:lpstr>
      <vt:lpstr>3.1 资金计划项目报表-报表</vt:lpstr>
      <vt:lpstr>3.1 资金计划项目报表-报表</vt:lpstr>
      <vt:lpstr>3.2 新增/调剂预算-预算追加台账</vt:lpstr>
      <vt:lpstr>3.3 预算调整执行数明细-入口</vt:lpstr>
      <vt:lpstr>3.3 预算调整执行数明细</vt:lpstr>
      <vt:lpstr>3.4 资金计划汇总下载-入口</vt:lpstr>
      <vt:lpstr>3.4 资金计划汇总下载</vt:lpstr>
      <vt:lpstr>目录</vt:lpstr>
      <vt:lpstr>1 现金流科目编制-入口</vt:lpstr>
      <vt:lpstr>1 现金流科目编制</vt:lpstr>
      <vt:lpstr>2 资金计划权限分配-入口</vt:lpstr>
      <vt:lpstr>2 资金计划权限分配</vt:lpstr>
      <vt:lpstr>3 公司财务组织分配</vt:lpstr>
      <vt:lpstr>PowerPoint 演示文稿</vt:lpstr>
    </vt:vector>
  </TitlesOfParts>
  <Company>D &amp; J Softech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Cheng Jia</dc:creator>
  <cp:lastModifiedBy>dell</cp:lastModifiedBy>
  <cp:revision>6297</cp:revision>
  <cp:lastPrinted>2018-06-20T06:41:07Z</cp:lastPrinted>
  <dcterms:created xsi:type="dcterms:W3CDTF">2008-09-10T23:23:00Z</dcterms:created>
  <dcterms:modified xsi:type="dcterms:W3CDTF">2019-02-26T05:37:32Z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ients">
    <vt:lpwstr/>
  </property>
  <property fmtid="{D5CDD505-2E9C-101B-9397-08002B2CF9AE}" pid="3" name="ContentType">
    <vt:lpwstr>Document</vt:lpwstr>
  </property>
  <property fmtid="{D5CDD505-2E9C-101B-9397-08002B2CF9AE}" pid="4" name="Status">
    <vt:lpwstr>Not started</vt:lpwstr>
  </property>
  <property fmtid="{D5CDD505-2E9C-101B-9397-08002B2CF9AE}" pid="5" name="KSOProductBuildVer">
    <vt:lpwstr>2052-10.1.0.7346</vt:lpwstr>
  </property>
</Properties>
</file>